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450" r:id="rId3"/>
    <p:sldId id="477" r:id="rId4"/>
    <p:sldId id="478" r:id="rId5"/>
    <p:sldId id="448" r:id="rId6"/>
    <p:sldId id="449" r:id="rId7"/>
    <p:sldId id="456" r:id="rId8"/>
    <p:sldId id="457" r:id="rId9"/>
    <p:sldId id="452" r:id="rId10"/>
    <p:sldId id="453" r:id="rId11"/>
    <p:sldId id="454" r:id="rId12"/>
    <p:sldId id="306" r:id="rId13"/>
    <p:sldId id="307" r:id="rId14"/>
    <p:sldId id="308" r:id="rId15"/>
    <p:sldId id="451" r:id="rId16"/>
    <p:sldId id="458" r:id="rId17"/>
    <p:sldId id="476" r:id="rId18"/>
    <p:sldId id="455" r:id="rId19"/>
    <p:sldId id="459" r:id="rId20"/>
    <p:sldId id="460" r:id="rId21"/>
    <p:sldId id="461" r:id="rId22"/>
    <p:sldId id="462" r:id="rId23"/>
    <p:sldId id="463" r:id="rId24"/>
    <p:sldId id="464" r:id="rId25"/>
    <p:sldId id="465" r:id="rId26"/>
    <p:sldId id="466" r:id="rId27"/>
    <p:sldId id="467" r:id="rId28"/>
    <p:sldId id="468" r:id="rId29"/>
    <p:sldId id="469" r:id="rId30"/>
    <p:sldId id="475" r:id="rId31"/>
    <p:sldId id="470" r:id="rId32"/>
    <p:sldId id="47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7" autoAdjust="0"/>
  </p:normalViewPr>
  <p:slideViewPr>
    <p:cSldViewPr snapToGrid="0">
      <p:cViewPr varScale="1">
        <p:scale>
          <a:sx n="88" d="100"/>
          <a:sy n="88" d="100"/>
        </p:scale>
        <p:origin x="494" y="72"/>
      </p:cViewPr>
      <p:guideLst/>
    </p:cSldViewPr>
  </p:slideViewPr>
  <p:notesTextViewPr>
    <p:cViewPr>
      <p:scale>
        <a:sx n="1" d="1"/>
        <a:sy n="1" d="1"/>
      </p:scale>
      <p:origin x="0" y="0"/>
    </p:cViewPr>
  </p:notesTextViewPr>
  <p:sorterViewPr>
    <p:cViewPr>
      <p:scale>
        <a:sx n="100" d="100"/>
        <a:sy n="100" d="100"/>
      </p:scale>
      <p:origin x="0" y="-317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2BE404-190A-43F9-89CA-C1A7644D074A}"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AF1FC-AAB6-46EE-B75C-8CEB283153B6}" type="slidenum">
              <a:rPr lang="en-US" smtClean="0"/>
              <a:t>‹#›</a:t>
            </a:fld>
            <a:endParaRPr lang="en-US"/>
          </a:p>
        </p:txBody>
      </p:sp>
    </p:spTree>
    <p:extLst>
      <p:ext uri="{BB962C8B-B14F-4D97-AF65-F5344CB8AC3E}">
        <p14:creationId xmlns:p14="http://schemas.microsoft.com/office/powerpoint/2010/main" val="13990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this word cloud by pasting text from article titles and descriptions of journals that publish computational biology and related papers (e.g., Journal of Computational Biology, PLOS Computational Biology, Bioinformatics, Ecoinformatics, Journal of Systematic Biology)</a:t>
            </a:r>
          </a:p>
        </p:txBody>
      </p:sp>
      <p:sp>
        <p:nvSpPr>
          <p:cNvPr id="4" name="Slide Number Placeholder 3"/>
          <p:cNvSpPr>
            <a:spLocks noGrp="1"/>
          </p:cNvSpPr>
          <p:nvPr>
            <p:ph type="sldNum" sz="quarter" idx="5"/>
          </p:nvPr>
        </p:nvSpPr>
        <p:spPr/>
        <p:txBody>
          <a:bodyPr/>
          <a:lstStyle/>
          <a:p>
            <a:fld id="{9D3AF1FC-AAB6-46EE-B75C-8CEB283153B6}" type="slidenum">
              <a:rPr lang="en-US" smtClean="0"/>
              <a:t>2</a:t>
            </a:fld>
            <a:endParaRPr lang="en-US"/>
          </a:p>
        </p:txBody>
      </p:sp>
    </p:spTree>
    <p:extLst>
      <p:ext uri="{BB962C8B-B14F-4D97-AF65-F5344CB8AC3E}">
        <p14:creationId xmlns:p14="http://schemas.microsoft.com/office/powerpoint/2010/main" val="259447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this word cloud by pasting text from article titles and descriptions of journals that publish computational biology and related papers (e.g., Journal of Computational Biology, PLOS Computational Biology, Bioinformatics, Ecoinformatics, Journal of Systematic Biology)</a:t>
            </a:r>
          </a:p>
        </p:txBody>
      </p:sp>
      <p:sp>
        <p:nvSpPr>
          <p:cNvPr id="4" name="Slide Number Placeholder 3"/>
          <p:cNvSpPr>
            <a:spLocks noGrp="1"/>
          </p:cNvSpPr>
          <p:nvPr>
            <p:ph type="sldNum" sz="quarter" idx="5"/>
          </p:nvPr>
        </p:nvSpPr>
        <p:spPr/>
        <p:txBody>
          <a:bodyPr/>
          <a:lstStyle/>
          <a:p>
            <a:fld id="{9D3AF1FC-AAB6-46EE-B75C-8CEB283153B6}" type="slidenum">
              <a:rPr lang="en-US" smtClean="0"/>
              <a:t>3</a:t>
            </a:fld>
            <a:endParaRPr lang="en-US"/>
          </a:p>
        </p:txBody>
      </p:sp>
    </p:spTree>
    <p:extLst>
      <p:ext uri="{BB962C8B-B14F-4D97-AF65-F5344CB8AC3E}">
        <p14:creationId xmlns:p14="http://schemas.microsoft.com/office/powerpoint/2010/main" val="121506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this word cloud by pasting text from article titles and descriptions of journals that publish computational biology and related papers (e.g., Journal of Computational Biology, PLOS Computational Biology, Bioinformatics, Ecoinformatics, Journal of Systematic Biology)</a:t>
            </a:r>
          </a:p>
        </p:txBody>
      </p:sp>
      <p:sp>
        <p:nvSpPr>
          <p:cNvPr id="4" name="Slide Number Placeholder 3"/>
          <p:cNvSpPr>
            <a:spLocks noGrp="1"/>
          </p:cNvSpPr>
          <p:nvPr>
            <p:ph type="sldNum" sz="quarter" idx="5"/>
          </p:nvPr>
        </p:nvSpPr>
        <p:spPr/>
        <p:txBody>
          <a:bodyPr/>
          <a:lstStyle/>
          <a:p>
            <a:fld id="{9D3AF1FC-AAB6-46EE-B75C-8CEB283153B6}" type="slidenum">
              <a:rPr lang="en-US" smtClean="0"/>
              <a:t>4</a:t>
            </a:fld>
            <a:endParaRPr lang="en-US"/>
          </a:p>
        </p:txBody>
      </p:sp>
    </p:spTree>
    <p:extLst>
      <p:ext uri="{BB962C8B-B14F-4D97-AF65-F5344CB8AC3E}">
        <p14:creationId xmlns:p14="http://schemas.microsoft.com/office/powerpoint/2010/main" val="329952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caption. </a:t>
            </a:r>
            <a:r>
              <a:rPr lang="en-US" sz="1200" b="0" i="0" kern="1200" dirty="0">
                <a:solidFill>
                  <a:schemeClr val="tx1"/>
                </a:solidFill>
                <a:effectLst/>
                <a:latin typeface="+mn-lt"/>
                <a:ea typeface="+mn-ea"/>
                <a:cs typeface="+mn-cs"/>
              </a:rPr>
              <a:t>Metabarcoding inference of trophic and symbiotic ecological diversity of photic-zone eukaryotic plankton. (A) Richness (OTU number) and abundance (read number) of rDNA </a:t>
            </a:r>
            <a:r>
              <a:rPr lang="en-US" sz="1200" b="0" i="0" kern="1200" dirty="0" err="1">
                <a:solidFill>
                  <a:schemeClr val="tx1"/>
                </a:solidFill>
                <a:effectLst/>
                <a:latin typeface="+mn-lt"/>
                <a:ea typeface="+mn-ea"/>
                <a:cs typeface="+mn-cs"/>
              </a:rPr>
              <a:t>metabarcodes</a:t>
            </a:r>
            <a:r>
              <a:rPr lang="en-US" sz="1200" b="0" i="0" kern="1200" dirty="0">
                <a:solidFill>
                  <a:schemeClr val="tx1"/>
                </a:solidFill>
                <a:effectLst/>
                <a:latin typeface="+mn-lt"/>
                <a:ea typeface="+mn-ea"/>
                <a:cs typeface="+mn-cs"/>
              </a:rPr>
              <a:t> assigned to various trophic </a:t>
            </a:r>
            <a:r>
              <a:rPr lang="en-US" sz="1200" b="0" i="0" kern="1200" dirty="0" err="1">
                <a:solidFill>
                  <a:schemeClr val="tx1"/>
                </a:solidFill>
                <a:effectLst/>
                <a:latin typeface="+mn-lt"/>
                <a:ea typeface="+mn-ea"/>
                <a:cs typeface="+mn-cs"/>
              </a:rPr>
              <a:t>taxo</a:t>
            </a:r>
            <a:r>
              <a:rPr lang="en-US" sz="1200" b="0" i="0" kern="1200" dirty="0">
                <a:solidFill>
                  <a:schemeClr val="tx1"/>
                </a:solidFill>
                <a:effectLst/>
                <a:latin typeface="+mn-lt"/>
                <a:ea typeface="+mn-ea"/>
                <a:cs typeface="+mn-cs"/>
              </a:rPr>
              <a:t>-groups across plankton organismal size fractions and stations. Note that the </a:t>
            </a:r>
            <a:r>
              <a:rPr lang="en-US" sz="1200" b="0" i="0" kern="1200" dirty="0" err="1">
                <a:solidFill>
                  <a:schemeClr val="tx1"/>
                </a:solidFill>
                <a:effectLst/>
                <a:latin typeface="+mn-lt"/>
                <a:ea typeface="+mn-ea"/>
                <a:cs typeface="+mn-cs"/>
              </a:rPr>
              <a:t>nano</a:t>
            </a:r>
            <a:r>
              <a:rPr lang="en-US" sz="1200" b="0" i="0" kern="1200" dirty="0">
                <a:solidFill>
                  <a:schemeClr val="tx1"/>
                </a:solidFill>
                <a:effectLst/>
                <a:latin typeface="+mn-lt"/>
                <a:ea typeface="+mn-ea"/>
                <a:cs typeface="+mn-cs"/>
              </a:rPr>
              <a:t> size fraction did not contain enough data to be used in this biogeographical analysis [for all size-fraction data, see (30)]. NA, not applicable. (B) Relative abundance of major eukaryotic taxa across Tara Oceans stations for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phytoplankton and all eukaryotes in </a:t>
            </a:r>
            <a:r>
              <a:rPr lang="en-US" sz="1200" b="0" i="0" kern="1200" dirty="0" err="1">
                <a:solidFill>
                  <a:schemeClr val="tx1"/>
                </a:solidFill>
                <a:effectLst/>
                <a:latin typeface="+mn-lt"/>
                <a:ea typeface="+mn-ea"/>
                <a:cs typeface="+mn-cs"/>
              </a:rPr>
              <a:t>piconanoplankton</a:t>
            </a:r>
            <a:r>
              <a:rPr lang="en-US" sz="1200" b="0" i="0" kern="1200" dirty="0">
                <a:solidFill>
                  <a:schemeClr val="tx1"/>
                </a:solidFill>
                <a:effectLst/>
                <a:latin typeface="+mn-lt"/>
                <a:ea typeface="+mn-ea"/>
                <a:cs typeface="+mn-cs"/>
              </a:rPr>
              <a:t> (above the map) and (ii) all eukaryotes and </a:t>
            </a:r>
            <a:r>
              <a:rPr lang="en-US" sz="1200" b="0" i="0" kern="1200" dirty="0" err="1">
                <a:solidFill>
                  <a:schemeClr val="tx1"/>
                </a:solidFill>
                <a:effectLst/>
                <a:latin typeface="+mn-lt"/>
                <a:ea typeface="+mn-ea"/>
                <a:cs typeface="+mn-cs"/>
              </a:rPr>
              <a:t>protistan</a:t>
            </a:r>
            <a:r>
              <a:rPr lang="en-US" sz="1200" b="0" i="0" kern="1200" dirty="0">
                <a:solidFill>
                  <a:schemeClr val="tx1"/>
                </a:solidFill>
                <a:effectLst/>
                <a:latin typeface="+mn-lt"/>
                <a:ea typeface="+mn-ea"/>
                <a:cs typeface="+mn-cs"/>
              </a:rPr>
              <a:t> symbionts (</a:t>
            </a:r>
            <a:r>
              <a:rPr lang="en-US" sz="1200" b="0" i="0" kern="1200" dirty="0" err="1">
                <a:solidFill>
                  <a:schemeClr val="tx1"/>
                </a:solidFill>
                <a:effectLst/>
                <a:latin typeface="+mn-lt"/>
                <a:ea typeface="+mn-ea"/>
                <a:cs typeface="+mn-cs"/>
              </a:rPr>
              <a:t>sensu</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9D3AF1FC-AAB6-46EE-B75C-8CEB283153B6}" type="slidenum">
              <a:rPr lang="en-US" smtClean="0"/>
              <a:t>17</a:t>
            </a:fld>
            <a:endParaRPr lang="en-US"/>
          </a:p>
        </p:txBody>
      </p:sp>
    </p:spTree>
    <p:extLst>
      <p:ext uri="{BB962C8B-B14F-4D97-AF65-F5344CB8AC3E}">
        <p14:creationId xmlns:p14="http://schemas.microsoft.com/office/powerpoint/2010/main" val="316028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FAE7-C7DD-4386-9C03-1090A798E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D1CEC6-136F-4A8B-B1C0-6FF7EEDF4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D9C515-8336-4139-8D38-5A606476FD63}"/>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AE66C74E-8951-4F80-A088-0F291AC6F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3F7AE-D70E-44FF-8CF3-DE8C6320CFB9}"/>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164191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8A8-D234-4017-AD30-476026DDA7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24C7A-601C-4498-8FBF-EBB601841A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EC792-32D2-486E-A439-07DA2741031E}"/>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854F9529-C99F-4A19-AC35-9A6BAC81C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AC424-211E-48A4-816B-CAE7EBFFD9AD}"/>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379049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666F8C-E7FE-4BB5-9ECB-C2DB703D30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7E027C-3177-4CED-8AAF-7649D2604A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2D777-6865-4F53-8BBA-A4C38191D4FE}"/>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0A0EE0F3-CF8F-4F73-BC6B-CA22BF340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BF38D-E81F-4DC6-B59C-67ED76D95612}"/>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3199032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46113-51F7-4674-8F20-7602C6CF7F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DAC9D-5AFA-4345-AA71-CA70C095F4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229B1-01A5-4FE3-A456-850CEF73C07F}"/>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68B11AC2-254D-44AB-B008-5F1217397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7AF67B-3C4C-4757-8716-FDE7832CEF87}"/>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332464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2FBE-678D-4496-B9A1-96E17A591E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1985C3-3F4D-4B3F-A6A9-CC14F30D9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7BEF2D-82A8-4325-8C26-3570CF8FD814}"/>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E6D8E4FC-1D7B-44D8-B0D0-9A4103ADB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06A47-05EA-4C3A-B4BB-903C91AE92E6}"/>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2937774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4776F-6D4A-43E5-9683-94BC7AF502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AB836-D336-4113-9CDE-1897540A57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9E6B93-0A2D-4185-949A-03B83329EC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F70C62-D482-4727-9E2C-4327C35F44C5}"/>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6" name="Footer Placeholder 5">
            <a:extLst>
              <a:ext uri="{FF2B5EF4-FFF2-40B4-BE49-F238E27FC236}">
                <a16:creationId xmlns:a16="http://schemas.microsoft.com/office/drawing/2014/main" id="{412DF2D7-2F22-4521-B162-8C3D73EB69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A5C-2EF9-4B3B-BBC0-F87CD3DB96B9}"/>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81154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2B73-8B40-4ED2-A9F1-913E306AF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213F2-E45F-41AF-8381-97E2537E5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F9BD46-957C-40EF-9EC6-FDC59F566E5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4D278D-FF63-4C02-BBE0-3E82E3E63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3A5AAA-8D12-4847-ADA8-CFCAC1ABAC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F56B6-DD06-4A3A-86C1-C7D5EA8B948A}"/>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8" name="Footer Placeholder 7">
            <a:extLst>
              <a:ext uri="{FF2B5EF4-FFF2-40B4-BE49-F238E27FC236}">
                <a16:creationId xmlns:a16="http://schemas.microsoft.com/office/drawing/2014/main" id="{B66FC1DA-08CB-413A-B210-2681CDC8CF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060B3-B709-4673-8EC5-4F0D94A0784C}"/>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389714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DDF7-C09F-4561-BC4B-6630415423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E51DA0-9CF2-4FF8-B10F-55C3D6E0C753}"/>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4" name="Footer Placeholder 3">
            <a:extLst>
              <a:ext uri="{FF2B5EF4-FFF2-40B4-BE49-F238E27FC236}">
                <a16:creationId xmlns:a16="http://schemas.microsoft.com/office/drawing/2014/main" id="{100CC895-8E06-4B59-B03A-FFEF8FC917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1A7927-4DEF-4552-AA28-4CD5F1620B8E}"/>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30825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BC1E7A-E1C5-40BC-9EEC-6C133981B1A5}"/>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3" name="Footer Placeholder 2">
            <a:extLst>
              <a:ext uri="{FF2B5EF4-FFF2-40B4-BE49-F238E27FC236}">
                <a16:creationId xmlns:a16="http://schemas.microsoft.com/office/drawing/2014/main" id="{AE8C2AE3-BE7C-4F71-BA9A-A10FF1BC7D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301B5-E905-4BE4-85BA-D678B2204E74}"/>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2715034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C6A6-7249-4E81-A377-E0F6536AB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B50E71-6614-4620-83AB-A64F89DD9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4008B-4869-4218-B7F2-7035FE218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432583-DFFF-4863-9001-867CA88BDD18}"/>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6" name="Footer Placeholder 5">
            <a:extLst>
              <a:ext uri="{FF2B5EF4-FFF2-40B4-BE49-F238E27FC236}">
                <a16:creationId xmlns:a16="http://schemas.microsoft.com/office/drawing/2014/main" id="{D0DB30A9-4E25-47AC-BB83-29D64F0FCB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5B0F8-E48C-4452-A61D-97330228C233}"/>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108658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AF23-1C1D-4FEF-9377-3DAC586DF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F366E8-6824-4D4E-B0E2-48D392820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DFB443-068C-4663-9236-80D0CAF91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3B4908-980F-4B9D-8FB2-26E05ACD2D4C}"/>
              </a:ext>
            </a:extLst>
          </p:cNvPr>
          <p:cNvSpPr>
            <a:spLocks noGrp="1"/>
          </p:cNvSpPr>
          <p:nvPr>
            <p:ph type="dt" sz="half" idx="10"/>
          </p:nvPr>
        </p:nvSpPr>
        <p:spPr/>
        <p:txBody>
          <a:bodyPr/>
          <a:lstStyle/>
          <a:p>
            <a:fld id="{0494FE13-420F-4F0B-9118-CF42CDFB66AF}" type="datetimeFigureOut">
              <a:rPr lang="en-US" smtClean="0"/>
              <a:t>8/12/2021</a:t>
            </a:fld>
            <a:endParaRPr lang="en-US"/>
          </a:p>
        </p:txBody>
      </p:sp>
      <p:sp>
        <p:nvSpPr>
          <p:cNvPr id="6" name="Footer Placeholder 5">
            <a:extLst>
              <a:ext uri="{FF2B5EF4-FFF2-40B4-BE49-F238E27FC236}">
                <a16:creationId xmlns:a16="http://schemas.microsoft.com/office/drawing/2014/main" id="{4D541E6D-7998-4D33-81BF-F854DF30F7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64156-44C9-4C0A-84D1-C0770BDB6620}"/>
              </a:ext>
            </a:extLst>
          </p:cNvPr>
          <p:cNvSpPr>
            <a:spLocks noGrp="1"/>
          </p:cNvSpPr>
          <p:nvPr>
            <p:ph type="sldNum" sz="quarter" idx="12"/>
          </p:nvPr>
        </p:nvSpPr>
        <p:spPr/>
        <p:txBody>
          <a:bodyPr/>
          <a:lstStyle/>
          <a:p>
            <a:fld id="{80D5715A-7C6F-4767-A947-71B50177C2C8}" type="slidenum">
              <a:rPr lang="en-US" smtClean="0"/>
              <a:t>‹#›</a:t>
            </a:fld>
            <a:endParaRPr lang="en-US"/>
          </a:p>
        </p:txBody>
      </p:sp>
    </p:spTree>
    <p:extLst>
      <p:ext uri="{BB962C8B-B14F-4D97-AF65-F5344CB8AC3E}">
        <p14:creationId xmlns:p14="http://schemas.microsoft.com/office/powerpoint/2010/main" val="266320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D65EBB-07E6-4B1A-AA65-5FAA74233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2CA254-EA8D-4174-BC70-09A66D0B7A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083B6-83EB-47DC-87F8-9DD5AB228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4FE13-420F-4F0B-9118-CF42CDFB66AF}" type="datetimeFigureOut">
              <a:rPr lang="en-US" smtClean="0"/>
              <a:t>8/12/2021</a:t>
            </a:fld>
            <a:endParaRPr lang="en-US"/>
          </a:p>
        </p:txBody>
      </p:sp>
      <p:sp>
        <p:nvSpPr>
          <p:cNvPr id="5" name="Footer Placeholder 4">
            <a:extLst>
              <a:ext uri="{FF2B5EF4-FFF2-40B4-BE49-F238E27FC236}">
                <a16:creationId xmlns:a16="http://schemas.microsoft.com/office/drawing/2014/main" id="{87AF6C0A-68D2-4661-A76B-5C97CDF213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361C2B-0855-4804-B509-EBA6F6262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D5715A-7C6F-4767-A947-71B50177C2C8}" type="slidenum">
              <a:rPr lang="en-US" smtClean="0"/>
              <a:t>‹#›</a:t>
            </a:fld>
            <a:endParaRPr lang="en-US"/>
          </a:p>
        </p:txBody>
      </p:sp>
    </p:spTree>
    <p:extLst>
      <p:ext uri="{BB962C8B-B14F-4D97-AF65-F5344CB8AC3E}">
        <p14:creationId xmlns:p14="http://schemas.microsoft.com/office/powerpoint/2010/main" val="3458214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https://images-wixmp-ed30a86b8c4ca887773594c2.wixmp.com/f/4b063776-bf3b-4214-abc4-4c1d3fb5dcf8/d2nu526-8e04cce6-ef07-4858-9e85-124a6e1bb30b.jpg/v1/fill/w_861,h_928,q_75,strp/double_helix_nebula_by_ashiphire.jpg?token=eyJ0eXAiOiJKV1QiLCJhbGciOiJIUzI1NiJ9.eyJpc3MiOiJ1cm46YXBwOjdlMGQxODg5ODIyNjQzNzNhNWYwZDQxNWVhMGQyNmUwIiwic3ViIjoidXJuOmFwcDo3ZTBkMTg4OTgyMjY0MzczYTVmMGQ0MTVlYTBkMjZlMCIsImF1ZCI6WyJ1cm46c2VydmljZTppbWFnZS5vcGVyYXRpb25zIl0sIm9iaiI6W1t7InBhdGgiOiIvZi80YjA2Mzc3Ni1iZjNiLTQyMTQtYWJjNC00YzFkM2ZiNWRjZjgvZDJudTUyNi04ZTA0Y2NlNi1lZjA3LTQ4NTgtOWU4NS0xMjRhNmUxYmIzMGIuanBnIiwid2lkdGgiOiI8PTg2MSIsImhlaWdodCI6Ijw9OTI4In1dXX0.LFhAx3cY-HEP-xDVBz_HmXBQOlOUzrHEv7mE29yZR_M">
            <a:extLst>
              <a:ext uri="{FF2B5EF4-FFF2-40B4-BE49-F238E27FC236}">
                <a16:creationId xmlns:a16="http://schemas.microsoft.com/office/drawing/2014/main" id="{CB3E085B-0AD1-4922-A300-4D4023C33B2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5400000">
            <a:off x="2444450" y="-267304"/>
            <a:ext cx="6867676" cy="74022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B6BCAC-ACEF-4C00-A6E2-756EDDB5F034}"/>
              </a:ext>
            </a:extLst>
          </p:cNvPr>
          <p:cNvSpPr>
            <a:spLocks noGrp="1"/>
          </p:cNvSpPr>
          <p:nvPr>
            <p:ph type="ctrTitle"/>
          </p:nvPr>
        </p:nvSpPr>
        <p:spPr>
          <a:xfrm>
            <a:off x="1524000" y="-300038"/>
            <a:ext cx="9144000" cy="3163777"/>
          </a:xfrm>
        </p:spPr>
        <p:txBody>
          <a:bodyPr>
            <a:normAutofit/>
          </a:bodyPr>
          <a:lstStyle/>
          <a:p>
            <a:r>
              <a:rPr lang="en-US" b="1"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Computational Biology &amp; Bioinformatics</a:t>
            </a:r>
          </a:p>
        </p:txBody>
      </p:sp>
      <p:sp>
        <p:nvSpPr>
          <p:cNvPr id="3" name="Subtitle 2">
            <a:extLst>
              <a:ext uri="{FF2B5EF4-FFF2-40B4-BE49-F238E27FC236}">
                <a16:creationId xmlns:a16="http://schemas.microsoft.com/office/drawing/2014/main" id="{67C78CE6-71A9-425D-B2F3-21978E003684}"/>
              </a:ext>
            </a:extLst>
          </p:cNvPr>
          <p:cNvSpPr>
            <a:spLocks noGrp="1"/>
          </p:cNvSpPr>
          <p:nvPr>
            <p:ph type="subTitle" idx="1"/>
          </p:nvPr>
        </p:nvSpPr>
        <p:spPr>
          <a:xfrm>
            <a:off x="1524000" y="2863740"/>
            <a:ext cx="9144000" cy="1355951"/>
          </a:xfrm>
        </p:spPr>
        <p:txBody>
          <a:bodyPr>
            <a:normAutofit fontScale="92500" lnSpcReduction="20000"/>
          </a:bodyPr>
          <a:lstStyle/>
          <a:p>
            <a:pPr>
              <a:lnSpc>
                <a:spcPct val="120000"/>
              </a:lnSpc>
            </a:pPr>
            <a:r>
              <a:rPr lang="en-US" dirty="0">
                <a:solidFill>
                  <a:schemeClr val="bg1"/>
                </a:solidFill>
                <a:latin typeface="Bahnschrift" panose="020B0502040204020203" pitchFamily="34" charset="0"/>
              </a:rPr>
              <a:t>Prof. Dominic Evangelista</a:t>
            </a:r>
          </a:p>
          <a:p>
            <a:pPr>
              <a:lnSpc>
                <a:spcPct val="120000"/>
              </a:lnSpc>
            </a:pPr>
            <a:r>
              <a:rPr lang="en-US" dirty="0">
                <a:solidFill>
                  <a:schemeClr val="bg1"/>
                </a:solidFill>
                <a:latin typeface="Bahnschrift" panose="020B0502040204020203" pitchFamily="34" charset="0"/>
              </a:rPr>
              <a:t>Adelphi University</a:t>
            </a:r>
          </a:p>
          <a:p>
            <a:pPr>
              <a:lnSpc>
                <a:spcPct val="120000"/>
              </a:lnSpc>
            </a:pPr>
            <a:r>
              <a:rPr lang="en-US" dirty="0">
                <a:solidFill>
                  <a:schemeClr val="bg1"/>
                </a:solidFill>
                <a:latin typeface="Bahnschrift" panose="020B0502040204020203" pitchFamily="34" charset="0"/>
              </a:rPr>
              <a:t>Fall 2021</a:t>
            </a:r>
          </a:p>
        </p:txBody>
      </p:sp>
    </p:spTree>
    <p:extLst>
      <p:ext uri="{BB962C8B-B14F-4D97-AF65-F5344CB8AC3E}">
        <p14:creationId xmlns:p14="http://schemas.microsoft.com/office/powerpoint/2010/main" val="2427583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058B33-D207-484E-A582-9E56D8F638A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85143" y="0"/>
            <a:ext cx="9506857" cy="6884277"/>
          </a:xfrm>
          <a:prstGeom prst="rect">
            <a:avLst/>
          </a:prstGeom>
        </p:spPr>
      </p:pic>
      <p:sp>
        <p:nvSpPr>
          <p:cNvPr id="3" name="Rectangle 2">
            <a:extLst>
              <a:ext uri="{FF2B5EF4-FFF2-40B4-BE49-F238E27FC236}">
                <a16:creationId xmlns:a16="http://schemas.microsoft.com/office/drawing/2014/main" id="{4CA4B818-DD20-49FB-919B-09B43FBC71D3}"/>
              </a:ext>
            </a:extLst>
          </p:cNvPr>
          <p:cNvSpPr/>
          <p:nvPr/>
        </p:nvSpPr>
        <p:spPr>
          <a:xfrm>
            <a:off x="0" y="128995"/>
            <a:ext cx="1866217" cy="523220"/>
          </a:xfrm>
          <a:prstGeom prst="rect">
            <a:avLst/>
          </a:prstGeom>
        </p:spPr>
        <p:txBody>
          <a:bodyPr wrap="none">
            <a:spAutoFit/>
          </a:bodyPr>
          <a:lstStyle/>
          <a:p>
            <a:r>
              <a:rPr lang="en-US" sz="2800" b="1" dirty="0"/>
              <a:t>Data is big</a:t>
            </a:r>
          </a:p>
        </p:txBody>
      </p:sp>
    </p:spTree>
    <p:extLst>
      <p:ext uri="{BB962C8B-B14F-4D97-AF65-F5344CB8AC3E}">
        <p14:creationId xmlns:p14="http://schemas.microsoft.com/office/powerpoint/2010/main" val="40950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CF205A-CE46-4713-A3C1-D35EB63898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04809" y="-53565"/>
            <a:ext cx="9080205" cy="6911565"/>
          </a:xfrm>
          <a:prstGeom prst="rect">
            <a:avLst/>
          </a:prstGeom>
        </p:spPr>
      </p:pic>
      <p:sp>
        <p:nvSpPr>
          <p:cNvPr id="3" name="Rectangle 2">
            <a:extLst>
              <a:ext uri="{FF2B5EF4-FFF2-40B4-BE49-F238E27FC236}">
                <a16:creationId xmlns:a16="http://schemas.microsoft.com/office/drawing/2014/main" id="{E399DB25-2788-4080-BBD8-8B3FB8AF1DE5}"/>
              </a:ext>
            </a:extLst>
          </p:cNvPr>
          <p:cNvSpPr/>
          <p:nvPr/>
        </p:nvSpPr>
        <p:spPr>
          <a:xfrm>
            <a:off x="0" y="116958"/>
            <a:ext cx="3211135" cy="523220"/>
          </a:xfrm>
          <a:prstGeom prst="rect">
            <a:avLst/>
          </a:prstGeom>
        </p:spPr>
        <p:txBody>
          <a:bodyPr wrap="none">
            <a:spAutoFit/>
          </a:bodyPr>
          <a:lstStyle/>
          <a:p>
            <a:r>
              <a:rPr lang="en-US" sz="2800" b="1" dirty="0"/>
              <a:t>Problems are hard</a:t>
            </a:r>
          </a:p>
        </p:txBody>
      </p:sp>
    </p:spTree>
    <p:extLst>
      <p:ext uri="{BB962C8B-B14F-4D97-AF65-F5344CB8AC3E}">
        <p14:creationId xmlns:p14="http://schemas.microsoft.com/office/powerpoint/2010/main" val="316024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865154" y="2574441"/>
            <a:ext cx="2457450" cy="1280746"/>
            <a:chOff x="2362200" y="1981200"/>
            <a:chExt cx="5257800" cy="2895600"/>
          </a:xfrm>
        </p:grpSpPr>
        <p:cxnSp>
          <p:nvCxnSpPr>
            <p:cNvPr id="41" name="Straight Connector 4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1" name="Rectangle 60"/>
          <p:cNvSpPr/>
          <p:nvPr/>
        </p:nvSpPr>
        <p:spPr>
          <a:xfrm>
            <a:off x="9300788" y="2323755"/>
            <a:ext cx="417102" cy="523220"/>
          </a:xfrm>
          <a:prstGeom prst="rect">
            <a:avLst/>
          </a:prstGeom>
        </p:spPr>
        <p:txBody>
          <a:bodyPr wrap="none">
            <a:spAutoFit/>
          </a:bodyPr>
          <a:lstStyle/>
          <a:p>
            <a:r>
              <a:rPr lang="en-US" sz="2800" dirty="0"/>
              <a:t>A</a:t>
            </a:r>
          </a:p>
        </p:txBody>
      </p:sp>
      <p:sp>
        <p:nvSpPr>
          <p:cNvPr id="62" name="Rectangle 61"/>
          <p:cNvSpPr/>
          <p:nvPr/>
        </p:nvSpPr>
        <p:spPr>
          <a:xfrm>
            <a:off x="9304796" y="2964128"/>
            <a:ext cx="417102" cy="523220"/>
          </a:xfrm>
          <a:prstGeom prst="rect">
            <a:avLst/>
          </a:prstGeom>
        </p:spPr>
        <p:txBody>
          <a:bodyPr wrap="none">
            <a:spAutoFit/>
          </a:bodyPr>
          <a:lstStyle/>
          <a:p>
            <a:r>
              <a:rPr lang="en-US" sz="2800" dirty="0"/>
              <a:t>B</a:t>
            </a:r>
          </a:p>
        </p:txBody>
      </p:sp>
      <p:sp>
        <p:nvSpPr>
          <p:cNvPr id="63" name="Rectangle 62"/>
          <p:cNvSpPr/>
          <p:nvPr/>
        </p:nvSpPr>
        <p:spPr>
          <a:xfrm>
            <a:off x="9305597" y="3635302"/>
            <a:ext cx="407484" cy="523220"/>
          </a:xfrm>
          <a:prstGeom prst="rect">
            <a:avLst/>
          </a:prstGeom>
        </p:spPr>
        <p:txBody>
          <a:bodyPr wrap="none">
            <a:spAutoFit/>
          </a:bodyPr>
          <a:lstStyle/>
          <a:p>
            <a:r>
              <a:rPr lang="en-US" sz="2800" dirty="0"/>
              <a:t>C</a:t>
            </a:r>
          </a:p>
        </p:txBody>
      </p:sp>
      <p:grpSp>
        <p:nvGrpSpPr>
          <p:cNvPr id="80" name="Group 79"/>
          <p:cNvGrpSpPr/>
          <p:nvPr/>
        </p:nvGrpSpPr>
        <p:grpSpPr>
          <a:xfrm>
            <a:off x="2389175" y="2349156"/>
            <a:ext cx="2883542" cy="1843515"/>
            <a:chOff x="834335" y="1721798"/>
            <a:chExt cx="2883542" cy="1843515"/>
          </a:xfrm>
        </p:grpSpPr>
        <p:grpSp>
          <p:nvGrpSpPr>
            <p:cNvPr id="52" name="Group 51"/>
            <p:cNvGrpSpPr/>
            <p:nvPr/>
          </p:nvGrpSpPr>
          <p:grpSpPr>
            <a:xfrm>
              <a:off x="834335" y="2003182"/>
              <a:ext cx="2457450" cy="1280746"/>
              <a:chOff x="2362200" y="1981200"/>
              <a:chExt cx="5257800" cy="2895600"/>
            </a:xfrm>
          </p:grpSpPr>
          <p:cxnSp>
            <p:nvCxnSpPr>
              <p:cNvPr id="53" name="Straight Connector 5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Connector 5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4" name="Rectangle 63"/>
            <p:cNvSpPr/>
            <p:nvPr/>
          </p:nvSpPr>
          <p:spPr>
            <a:xfrm>
              <a:off x="3292761" y="1721798"/>
              <a:ext cx="417102" cy="523220"/>
            </a:xfrm>
            <a:prstGeom prst="rect">
              <a:avLst/>
            </a:prstGeom>
          </p:spPr>
          <p:txBody>
            <a:bodyPr wrap="none">
              <a:spAutoFit/>
            </a:bodyPr>
            <a:lstStyle/>
            <a:p>
              <a:r>
                <a:rPr lang="en-US" sz="2800" dirty="0"/>
                <a:t>A</a:t>
              </a:r>
            </a:p>
          </p:txBody>
        </p:sp>
        <p:sp>
          <p:nvSpPr>
            <p:cNvPr id="65" name="Rectangle 64"/>
            <p:cNvSpPr/>
            <p:nvPr/>
          </p:nvSpPr>
          <p:spPr>
            <a:xfrm>
              <a:off x="3291784" y="3042093"/>
              <a:ext cx="417102" cy="523220"/>
            </a:xfrm>
            <a:prstGeom prst="rect">
              <a:avLst/>
            </a:prstGeom>
          </p:spPr>
          <p:txBody>
            <a:bodyPr wrap="none">
              <a:spAutoFit/>
            </a:bodyPr>
            <a:lstStyle/>
            <a:p>
              <a:r>
                <a:rPr lang="en-US" sz="2800" dirty="0"/>
                <a:t>B</a:t>
              </a:r>
            </a:p>
          </p:txBody>
        </p:sp>
        <p:sp>
          <p:nvSpPr>
            <p:cNvPr id="66" name="Rectangle 65"/>
            <p:cNvSpPr/>
            <p:nvPr/>
          </p:nvSpPr>
          <p:spPr>
            <a:xfrm>
              <a:off x="3310393" y="2381945"/>
              <a:ext cx="407484" cy="523220"/>
            </a:xfrm>
            <a:prstGeom prst="rect">
              <a:avLst/>
            </a:prstGeom>
          </p:spPr>
          <p:txBody>
            <a:bodyPr wrap="none">
              <a:spAutoFit/>
            </a:bodyPr>
            <a:lstStyle/>
            <a:p>
              <a:r>
                <a:rPr lang="en-US" sz="2800" dirty="0"/>
                <a:t>C</a:t>
              </a:r>
            </a:p>
          </p:txBody>
        </p:sp>
      </p:grpSp>
      <p:grpSp>
        <p:nvGrpSpPr>
          <p:cNvPr id="79" name="Group 78"/>
          <p:cNvGrpSpPr/>
          <p:nvPr/>
        </p:nvGrpSpPr>
        <p:grpSpPr>
          <a:xfrm>
            <a:off x="2318622" y="4878499"/>
            <a:ext cx="2914264" cy="1835683"/>
            <a:chOff x="808423" y="3639502"/>
            <a:chExt cx="2914264" cy="1835683"/>
          </a:xfrm>
        </p:grpSpPr>
        <p:grpSp>
          <p:nvGrpSpPr>
            <p:cNvPr id="67" name="Group 66"/>
            <p:cNvGrpSpPr/>
            <p:nvPr/>
          </p:nvGrpSpPr>
          <p:grpSpPr>
            <a:xfrm>
              <a:off x="808423" y="3932829"/>
              <a:ext cx="2457450" cy="1280746"/>
              <a:chOff x="2362200" y="1981200"/>
              <a:chExt cx="5257800" cy="2895600"/>
            </a:xfrm>
          </p:grpSpPr>
          <p:cxnSp>
            <p:nvCxnSpPr>
              <p:cNvPr id="68" name="Straight Connector 6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76" name="Rectangle 75"/>
            <p:cNvSpPr/>
            <p:nvPr/>
          </p:nvSpPr>
          <p:spPr>
            <a:xfrm>
              <a:off x="3291784" y="4951965"/>
              <a:ext cx="417102" cy="523220"/>
            </a:xfrm>
            <a:prstGeom prst="rect">
              <a:avLst/>
            </a:prstGeom>
          </p:spPr>
          <p:txBody>
            <a:bodyPr wrap="none">
              <a:spAutoFit/>
            </a:bodyPr>
            <a:lstStyle/>
            <a:p>
              <a:r>
                <a:rPr lang="en-US" sz="2800" dirty="0"/>
                <a:t>A</a:t>
              </a:r>
            </a:p>
          </p:txBody>
        </p:sp>
        <p:sp>
          <p:nvSpPr>
            <p:cNvPr id="77" name="Rectangle 76"/>
            <p:cNvSpPr/>
            <p:nvPr/>
          </p:nvSpPr>
          <p:spPr>
            <a:xfrm>
              <a:off x="3305585" y="3639502"/>
              <a:ext cx="417102" cy="523220"/>
            </a:xfrm>
            <a:prstGeom prst="rect">
              <a:avLst/>
            </a:prstGeom>
          </p:spPr>
          <p:txBody>
            <a:bodyPr wrap="none">
              <a:spAutoFit/>
            </a:bodyPr>
            <a:lstStyle/>
            <a:p>
              <a:r>
                <a:rPr lang="en-US" sz="2800" dirty="0"/>
                <a:t>B</a:t>
              </a:r>
            </a:p>
          </p:txBody>
        </p:sp>
        <p:sp>
          <p:nvSpPr>
            <p:cNvPr id="78" name="Rectangle 77"/>
            <p:cNvSpPr/>
            <p:nvPr/>
          </p:nvSpPr>
          <p:spPr>
            <a:xfrm>
              <a:off x="3284481" y="4311592"/>
              <a:ext cx="407484" cy="523220"/>
            </a:xfrm>
            <a:prstGeom prst="rect">
              <a:avLst/>
            </a:prstGeom>
          </p:spPr>
          <p:txBody>
            <a:bodyPr wrap="none">
              <a:spAutoFit/>
            </a:bodyPr>
            <a:lstStyle/>
            <a:p>
              <a:r>
                <a:rPr lang="en-US" sz="2800" dirty="0"/>
                <a:t>C</a:t>
              </a:r>
            </a:p>
          </p:txBody>
        </p:sp>
      </p:grpSp>
      <p:sp>
        <p:nvSpPr>
          <p:cNvPr id="81" name="Rectangle 80"/>
          <p:cNvSpPr/>
          <p:nvPr/>
        </p:nvSpPr>
        <p:spPr>
          <a:xfrm>
            <a:off x="7010401" y="4469608"/>
            <a:ext cx="3007189" cy="2246769"/>
          </a:xfrm>
          <a:prstGeom prst="rect">
            <a:avLst/>
          </a:prstGeom>
        </p:spPr>
        <p:txBody>
          <a:bodyPr wrap="square">
            <a:spAutoFit/>
          </a:bodyPr>
          <a:lstStyle/>
          <a:p>
            <a:pPr algn="ctr"/>
            <a:r>
              <a:rPr lang="en-US" sz="2800" dirty="0"/>
              <a:t>3 tips in the (rooted) tree</a:t>
            </a:r>
          </a:p>
          <a:p>
            <a:pPr algn="ctr"/>
            <a:endParaRPr lang="en-US" sz="2800" dirty="0"/>
          </a:p>
          <a:p>
            <a:pPr algn="ctr"/>
            <a:r>
              <a:rPr lang="en-US" sz="2800" dirty="0"/>
              <a:t>3 different possible trees</a:t>
            </a:r>
          </a:p>
        </p:txBody>
      </p:sp>
      <p:sp>
        <p:nvSpPr>
          <p:cNvPr id="49" name="Rectangle 48">
            <a:extLst>
              <a:ext uri="{FF2B5EF4-FFF2-40B4-BE49-F238E27FC236}">
                <a16:creationId xmlns:a16="http://schemas.microsoft.com/office/drawing/2014/main" id="{D75D68C0-46D6-4332-B3A4-931C28213AB1}"/>
              </a:ext>
            </a:extLst>
          </p:cNvPr>
          <p:cNvSpPr/>
          <p:nvPr/>
        </p:nvSpPr>
        <p:spPr>
          <a:xfrm>
            <a:off x="0" y="116958"/>
            <a:ext cx="3211135" cy="523220"/>
          </a:xfrm>
          <a:prstGeom prst="rect">
            <a:avLst/>
          </a:prstGeom>
        </p:spPr>
        <p:txBody>
          <a:bodyPr wrap="none">
            <a:spAutoFit/>
          </a:bodyPr>
          <a:lstStyle/>
          <a:p>
            <a:r>
              <a:rPr lang="en-US" sz="2800" b="1" dirty="0"/>
              <a:t>Problems are hard</a:t>
            </a:r>
          </a:p>
        </p:txBody>
      </p:sp>
    </p:spTree>
    <p:extLst>
      <p:ext uri="{BB962C8B-B14F-4D97-AF65-F5344CB8AC3E}">
        <p14:creationId xmlns:p14="http://schemas.microsoft.com/office/powerpoint/2010/main" val="1249703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702798" y="3027949"/>
            <a:ext cx="5578127" cy="3477875"/>
          </a:xfrm>
          <a:prstGeom prst="rect">
            <a:avLst/>
          </a:prstGeom>
        </p:spPr>
        <p:txBody>
          <a:bodyPr wrap="square">
            <a:spAutoFit/>
          </a:bodyPr>
          <a:lstStyle/>
          <a:p>
            <a:pPr algn="ctr"/>
            <a:r>
              <a:rPr lang="en-US" sz="4400" dirty="0"/>
              <a:t>4 tips in the (rooted) tree</a:t>
            </a:r>
          </a:p>
          <a:p>
            <a:pPr algn="ctr"/>
            <a:endParaRPr lang="en-US" sz="4400" dirty="0"/>
          </a:p>
          <a:p>
            <a:pPr algn="ctr"/>
            <a:r>
              <a:rPr lang="en-US" sz="4400" dirty="0"/>
              <a:t>12 different possible trees</a:t>
            </a:r>
          </a:p>
        </p:txBody>
      </p:sp>
      <p:grpSp>
        <p:nvGrpSpPr>
          <p:cNvPr id="14" name="Group 13"/>
          <p:cNvGrpSpPr/>
          <p:nvPr/>
        </p:nvGrpSpPr>
        <p:grpSpPr>
          <a:xfrm>
            <a:off x="3366976" y="78302"/>
            <a:ext cx="1414074" cy="1283624"/>
            <a:chOff x="152400" y="-155615"/>
            <a:chExt cx="3345079" cy="1883834"/>
          </a:xfrm>
        </p:grpSpPr>
        <p:grpSp>
          <p:nvGrpSpPr>
            <p:cNvPr id="2" name="Group 1"/>
            <p:cNvGrpSpPr/>
            <p:nvPr/>
          </p:nvGrpSpPr>
          <p:grpSpPr>
            <a:xfrm>
              <a:off x="152400" y="105995"/>
              <a:ext cx="2514600" cy="1341805"/>
              <a:chOff x="609600" y="1981200"/>
              <a:chExt cx="7010400" cy="3962399"/>
            </a:xfrm>
          </p:grpSpPr>
          <p:cxnSp>
            <p:nvCxnSpPr>
              <p:cNvPr id="3" name="Straight Connector 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 name="Straight Connector 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2" name="Rectangle 81"/>
            <p:cNvSpPr/>
            <p:nvPr/>
          </p:nvSpPr>
          <p:spPr>
            <a:xfrm>
              <a:off x="2680293" y="-155615"/>
              <a:ext cx="789497" cy="542028"/>
            </a:xfrm>
            <a:prstGeom prst="rect">
              <a:avLst/>
            </a:prstGeom>
          </p:spPr>
          <p:txBody>
            <a:bodyPr wrap="none">
              <a:spAutoFit/>
            </a:bodyPr>
            <a:lstStyle/>
            <a:p>
              <a:r>
                <a:rPr lang="en-US" dirty="0"/>
                <a:t>A</a:t>
              </a:r>
            </a:p>
          </p:txBody>
        </p:sp>
        <p:sp>
          <p:nvSpPr>
            <p:cNvPr id="83" name="Rectangle 82"/>
            <p:cNvSpPr/>
            <p:nvPr/>
          </p:nvSpPr>
          <p:spPr>
            <a:xfrm>
              <a:off x="2686706" y="328451"/>
              <a:ext cx="789497" cy="542028"/>
            </a:xfrm>
            <a:prstGeom prst="rect">
              <a:avLst/>
            </a:prstGeom>
          </p:spPr>
          <p:txBody>
            <a:bodyPr wrap="none">
              <a:spAutoFit/>
            </a:bodyPr>
            <a:lstStyle/>
            <a:p>
              <a:r>
                <a:rPr lang="en-US" dirty="0"/>
                <a:t>B</a:t>
              </a:r>
            </a:p>
          </p:txBody>
        </p:sp>
        <p:sp>
          <p:nvSpPr>
            <p:cNvPr id="84" name="Rectangle 83"/>
            <p:cNvSpPr/>
            <p:nvPr/>
          </p:nvSpPr>
          <p:spPr>
            <a:xfrm>
              <a:off x="2691513" y="762000"/>
              <a:ext cx="774329" cy="542028"/>
            </a:xfrm>
            <a:prstGeom prst="rect">
              <a:avLst/>
            </a:prstGeom>
          </p:spPr>
          <p:txBody>
            <a:bodyPr wrap="none">
              <a:spAutoFit/>
            </a:bodyPr>
            <a:lstStyle/>
            <a:p>
              <a:r>
                <a:rPr lang="en-US" dirty="0"/>
                <a:t>C</a:t>
              </a:r>
            </a:p>
          </p:txBody>
        </p:sp>
        <p:sp>
          <p:nvSpPr>
            <p:cNvPr id="85" name="Rectangle 84"/>
            <p:cNvSpPr/>
            <p:nvPr/>
          </p:nvSpPr>
          <p:spPr>
            <a:xfrm>
              <a:off x="2700398" y="1186191"/>
              <a:ext cx="797081" cy="542028"/>
            </a:xfrm>
            <a:prstGeom prst="rect">
              <a:avLst/>
            </a:prstGeom>
          </p:spPr>
          <p:txBody>
            <a:bodyPr wrap="none">
              <a:spAutoFit/>
            </a:bodyPr>
            <a:lstStyle/>
            <a:p>
              <a:r>
                <a:rPr lang="en-US" dirty="0"/>
                <a:t>D</a:t>
              </a:r>
            </a:p>
          </p:txBody>
        </p:sp>
      </p:grpSp>
      <p:grpSp>
        <p:nvGrpSpPr>
          <p:cNvPr id="86" name="Group 85"/>
          <p:cNvGrpSpPr/>
          <p:nvPr/>
        </p:nvGrpSpPr>
        <p:grpSpPr>
          <a:xfrm>
            <a:off x="3366976" y="1274860"/>
            <a:ext cx="1414074" cy="1283624"/>
            <a:chOff x="152400" y="-155615"/>
            <a:chExt cx="3345079" cy="1883834"/>
          </a:xfrm>
        </p:grpSpPr>
        <p:grpSp>
          <p:nvGrpSpPr>
            <p:cNvPr id="87" name="Group 86"/>
            <p:cNvGrpSpPr/>
            <p:nvPr/>
          </p:nvGrpSpPr>
          <p:grpSpPr>
            <a:xfrm>
              <a:off x="152400" y="105995"/>
              <a:ext cx="2514600" cy="1341805"/>
              <a:chOff x="609600" y="1981200"/>
              <a:chExt cx="7010400" cy="3962399"/>
            </a:xfrm>
          </p:grpSpPr>
          <p:cxnSp>
            <p:nvCxnSpPr>
              <p:cNvPr id="92" name="Straight Connector 9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9" name="Straight Connector 9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0" name="Straight Connector 9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1" name="Straight Connector 10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8" name="Rectangle 87"/>
            <p:cNvSpPr/>
            <p:nvPr/>
          </p:nvSpPr>
          <p:spPr>
            <a:xfrm>
              <a:off x="2680293" y="-155615"/>
              <a:ext cx="789497" cy="542028"/>
            </a:xfrm>
            <a:prstGeom prst="rect">
              <a:avLst/>
            </a:prstGeom>
          </p:spPr>
          <p:txBody>
            <a:bodyPr wrap="none">
              <a:spAutoFit/>
            </a:bodyPr>
            <a:lstStyle/>
            <a:p>
              <a:r>
                <a:rPr lang="en-US" dirty="0"/>
                <a:t>A</a:t>
              </a:r>
            </a:p>
          </p:txBody>
        </p:sp>
        <p:sp>
          <p:nvSpPr>
            <p:cNvPr id="89" name="Rectangle 88"/>
            <p:cNvSpPr/>
            <p:nvPr/>
          </p:nvSpPr>
          <p:spPr>
            <a:xfrm>
              <a:off x="2686706" y="328451"/>
              <a:ext cx="774329" cy="542028"/>
            </a:xfrm>
            <a:prstGeom prst="rect">
              <a:avLst/>
            </a:prstGeom>
          </p:spPr>
          <p:txBody>
            <a:bodyPr wrap="none">
              <a:spAutoFit/>
            </a:bodyPr>
            <a:lstStyle/>
            <a:p>
              <a:r>
                <a:rPr lang="en-US" dirty="0"/>
                <a:t>C</a:t>
              </a:r>
            </a:p>
          </p:txBody>
        </p:sp>
        <p:sp>
          <p:nvSpPr>
            <p:cNvPr id="90" name="Rectangle 89"/>
            <p:cNvSpPr/>
            <p:nvPr/>
          </p:nvSpPr>
          <p:spPr>
            <a:xfrm>
              <a:off x="2691513" y="762000"/>
              <a:ext cx="789497" cy="542028"/>
            </a:xfrm>
            <a:prstGeom prst="rect">
              <a:avLst/>
            </a:prstGeom>
          </p:spPr>
          <p:txBody>
            <a:bodyPr wrap="none">
              <a:spAutoFit/>
            </a:bodyPr>
            <a:lstStyle/>
            <a:p>
              <a:r>
                <a:rPr lang="en-US" dirty="0"/>
                <a:t>B</a:t>
              </a:r>
            </a:p>
          </p:txBody>
        </p:sp>
        <p:sp>
          <p:nvSpPr>
            <p:cNvPr id="91" name="Rectangle 90"/>
            <p:cNvSpPr/>
            <p:nvPr/>
          </p:nvSpPr>
          <p:spPr>
            <a:xfrm>
              <a:off x="2700398" y="1186191"/>
              <a:ext cx="797081" cy="542028"/>
            </a:xfrm>
            <a:prstGeom prst="rect">
              <a:avLst/>
            </a:prstGeom>
          </p:spPr>
          <p:txBody>
            <a:bodyPr wrap="none">
              <a:spAutoFit/>
            </a:bodyPr>
            <a:lstStyle/>
            <a:p>
              <a:r>
                <a:rPr lang="en-US" dirty="0"/>
                <a:t>D</a:t>
              </a:r>
            </a:p>
          </p:txBody>
        </p:sp>
      </p:grpSp>
      <p:grpSp>
        <p:nvGrpSpPr>
          <p:cNvPr id="103" name="Group 102"/>
          <p:cNvGrpSpPr/>
          <p:nvPr/>
        </p:nvGrpSpPr>
        <p:grpSpPr>
          <a:xfrm>
            <a:off x="3347740" y="2458603"/>
            <a:ext cx="1410868" cy="1283624"/>
            <a:chOff x="152400" y="-155615"/>
            <a:chExt cx="3337493" cy="1883834"/>
          </a:xfrm>
        </p:grpSpPr>
        <p:grpSp>
          <p:nvGrpSpPr>
            <p:cNvPr id="104" name="Group 103"/>
            <p:cNvGrpSpPr/>
            <p:nvPr/>
          </p:nvGrpSpPr>
          <p:grpSpPr>
            <a:xfrm>
              <a:off x="152400" y="105995"/>
              <a:ext cx="2514600" cy="1341805"/>
              <a:chOff x="609600" y="1981200"/>
              <a:chExt cx="7010400" cy="3962399"/>
            </a:xfrm>
          </p:grpSpPr>
          <p:cxnSp>
            <p:nvCxnSpPr>
              <p:cNvPr id="109" name="Straight Connector 108"/>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2" name="Straight Connector 111"/>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Connector 112"/>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4" name="Straight Connector 113"/>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5" name="Straight Connector 114"/>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05" name="Rectangle 104"/>
            <p:cNvSpPr/>
            <p:nvPr/>
          </p:nvSpPr>
          <p:spPr>
            <a:xfrm>
              <a:off x="2680294" y="-155615"/>
              <a:ext cx="789496" cy="542028"/>
            </a:xfrm>
            <a:prstGeom prst="rect">
              <a:avLst/>
            </a:prstGeom>
          </p:spPr>
          <p:txBody>
            <a:bodyPr wrap="none">
              <a:spAutoFit/>
            </a:bodyPr>
            <a:lstStyle/>
            <a:p>
              <a:r>
                <a:rPr lang="en-US" dirty="0"/>
                <a:t>A</a:t>
              </a:r>
            </a:p>
          </p:txBody>
        </p:sp>
        <p:sp>
          <p:nvSpPr>
            <p:cNvPr id="106" name="Rectangle 105"/>
            <p:cNvSpPr/>
            <p:nvPr/>
          </p:nvSpPr>
          <p:spPr>
            <a:xfrm>
              <a:off x="2686705" y="328451"/>
              <a:ext cx="797080" cy="542028"/>
            </a:xfrm>
            <a:prstGeom prst="rect">
              <a:avLst/>
            </a:prstGeom>
          </p:spPr>
          <p:txBody>
            <a:bodyPr wrap="none">
              <a:spAutoFit/>
            </a:bodyPr>
            <a:lstStyle/>
            <a:p>
              <a:r>
                <a:rPr lang="en-US" dirty="0"/>
                <a:t>D</a:t>
              </a:r>
            </a:p>
          </p:txBody>
        </p:sp>
        <p:sp>
          <p:nvSpPr>
            <p:cNvPr id="107" name="Rectangle 106"/>
            <p:cNvSpPr/>
            <p:nvPr/>
          </p:nvSpPr>
          <p:spPr>
            <a:xfrm>
              <a:off x="2691512" y="762000"/>
              <a:ext cx="774328" cy="542028"/>
            </a:xfrm>
            <a:prstGeom prst="rect">
              <a:avLst/>
            </a:prstGeom>
          </p:spPr>
          <p:txBody>
            <a:bodyPr wrap="none">
              <a:spAutoFit/>
            </a:bodyPr>
            <a:lstStyle/>
            <a:p>
              <a:r>
                <a:rPr lang="en-US" dirty="0"/>
                <a:t>C</a:t>
              </a:r>
            </a:p>
          </p:txBody>
        </p:sp>
        <p:sp>
          <p:nvSpPr>
            <p:cNvPr id="108" name="Rectangle 107"/>
            <p:cNvSpPr/>
            <p:nvPr/>
          </p:nvSpPr>
          <p:spPr>
            <a:xfrm>
              <a:off x="2700397" y="1186191"/>
              <a:ext cx="789496" cy="542028"/>
            </a:xfrm>
            <a:prstGeom prst="rect">
              <a:avLst/>
            </a:prstGeom>
          </p:spPr>
          <p:txBody>
            <a:bodyPr wrap="none">
              <a:spAutoFit/>
            </a:bodyPr>
            <a:lstStyle/>
            <a:p>
              <a:r>
                <a:rPr lang="en-US" dirty="0"/>
                <a:t>B</a:t>
              </a:r>
            </a:p>
          </p:txBody>
        </p:sp>
      </p:grpSp>
      <p:grpSp>
        <p:nvGrpSpPr>
          <p:cNvPr id="120" name="Group 119"/>
          <p:cNvGrpSpPr/>
          <p:nvPr/>
        </p:nvGrpSpPr>
        <p:grpSpPr>
          <a:xfrm>
            <a:off x="3318827" y="3662799"/>
            <a:ext cx="1414074" cy="1283624"/>
            <a:chOff x="152400" y="-155615"/>
            <a:chExt cx="3345079" cy="1883834"/>
          </a:xfrm>
        </p:grpSpPr>
        <p:grpSp>
          <p:nvGrpSpPr>
            <p:cNvPr id="121" name="Group 120"/>
            <p:cNvGrpSpPr/>
            <p:nvPr/>
          </p:nvGrpSpPr>
          <p:grpSpPr>
            <a:xfrm>
              <a:off x="152400" y="105995"/>
              <a:ext cx="2514600" cy="1341805"/>
              <a:chOff x="609600" y="1981200"/>
              <a:chExt cx="7010400" cy="3962399"/>
            </a:xfrm>
          </p:grpSpPr>
          <p:cxnSp>
            <p:nvCxnSpPr>
              <p:cNvPr id="126" name="Straight Connector 125"/>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7" name="Straight Connector 126"/>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Connector 128"/>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0" name="Straight Connector 129"/>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1" name="Straight Connector 130"/>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3" name="Straight Connector 132"/>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4" name="Straight Connector 133"/>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5" name="Straight Connector 134"/>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6" name="Straight Connector 135"/>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22" name="Rectangle 121"/>
            <p:cNvSpPr/>
            <p:nvPr/>
          </p:nvSpPr>
          <p:spPr>
            <a:xfrm>
              <a:off x="2680293" y="-155615"/>
              <a:ext cx="774329" cy="542028"/>
            </a:xfrm>
            <a:prstGeom prst="rect">
              <a:avLst/>
            </a:prstGeom>
          </p:spPr>
          <p:txBody>
            <a:bodyPr wrap="none">
              <a:spAutoFit/>
            </a:bodyPr>
            <a:lstStyle/>
            <a:p>
              <a:r>
                <a:rPr lang="en-US" dirty="0"/>
                <a:t>C</a:t>
              </a:r>
            </a:p>
          </p:txBody>
        </p:sp>
        <p:sp>
          <p:nvSpPr>
            <p:cNvPr id="123" name="Rectangle 122"/>
            <p:cNvSpPr/>
            <p:nvPr/>
          </p:nvSpPr>
          <p:spPr>
            <a:xfrm>
              <a:off x="2686706" y="328451"/>
              <a:ext cx="789497" cy="542028"/>
            </a:xfrm>
            <a:prstGeom prst="rect">
              <a:avLst/>
            </a:prstGeom>
          </p:spPr>
          <p:txBody>
            <a:bodyPr wrap="none">
              <a:spAutoFit/>
            </a:bodyPr>
            <a:lstStyle/>
            <a:p>
              <a:r>
                <a:rPr lang="en-US" dirty="0"/>
                <a:t>B</a:t>
              </a:r>
            </a:p>
          </p:txBody>
        </p:sp>
        <p:sp>
          <p:nvSpPr>
            <p:cNvPr id="124" name="Rectangle 123"/>
            <p:cNvSpPr/>
            <p:nvPr/>
          </p:nvSpPr>
          <p:spPr>
            <a:xfrm>
              <a:off x="2691513" y="762000"/>
              <a:ext cx="789497" cy="542028"/>
            </a:xfrm>
            <a:prstGeom prst="rect">
              <a:avLst/>
            </a:prstGeom>
          </p:spPr>
          <p:txBody>
            <a:bodyPr wrap="none">
              <a:spAutoFit/>
            </a:bodyPr>
            <a:lstStyle/>
            <a:p>
              <a:r>
                <a:rPr lang="en-US" dirty="0"/>
                <a:t>A</a:t>
              </a:r>
            </a:p>
          </p:txBody>
        </p:sp>
        <p:sp>
          <p:nvSpPr>
            <p:cNvPr id="125" name="Rectangle 124"/>
            <p:cNvSpPr/>
            <p:nvPr/>
          </p:nvSpPr>
          <p:spPr>
            <a:xfrm>
              <a:off x="2700398" y="1186191"/>
              <a:ext cx="797081" cy="542028"/>
            </a:xfrm>
            <a:prstGeom prst="rect">
              <a:avLst/>
            </a:prstGeom>
          </p:spPr>
          <p:txBody>
            <a:bodyPr wrap="none">
              <a:spAutoFit/>
            </a:bodyPr>
            <a:lstStyle/>
            <a:p>
              <a:r>
                <a:rPr lang="en-US" dirty="0"/>
                <a:t>D</a:t>
              </a:r>
            </a:p>
          </p:txBody>
        </p:sp>
      </p:grpSp>
      <p:grpSp>
        <p:nvGrpSpPr>
          <p:cNvPr id="137" name="Group 136"/>
          <p:cNvGrpSpPr/>
          <p:nvPr/>
        </p:nvGrpSpPr>
        <p:grpSpPr>
          <a:xfrm>
            <a:off x="4840224" y="1274860"/>
            <a:ext cx="1410868" cy="1283624"/>
            <a:chOff x="152400" y="-155615"/>
            <a:chExt cx="3337495" cy="1883834"/>
          </a:xfrm>
        </p:grpSpPr>
        <p:grpSp>
          <p:nvGrpSpPr>
            <p:cNvPr id="138" name="Group 137"/>
            <p:cNvGrpSpPr/>
            <p:nvPr/>
          </p:nvGrpSpPr>
          <p:grpSpPr>
            <a:xfrm>
              <a:off x="152400" y="105995"/>
              <a:ext cx="2514600" cy="1341805"/>
              <a:chOff x="609600" y="1981200"/>
              <a:chExt cx="7010400" cy="3962399"/>
            </a:xfrm>
          </p:grpSpPr>
          <p:cxnSp>
            <p:nvCxnSpPr>
              <p:cNvPr id="143" name="Straight Connector 14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4" name="Straight Connector 14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Connector 14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Connector 14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7" name="Straight Connector 14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0" name="Straight Connector 14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3" name="Straight Connector 15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9" name="Rectangle 138"/>
            <p:cNvSpPr/>
            <p:nvPr/>
          </p:nvSpPr>
          <p:spPr>
            <a:xfrm>
              <a:off x="2680293" y="-155615"/>
              <a:ext cx="789497" cy="542028"/>
            </a:xfrm>
            <a:prstGeom prst="rect">
              <a:avLst/>
            </a:prstGeom>
          </p:spPr>
          <p:txBody>
            <a:bodyPr wrap="none">
              <a:spAutoFit/>
            </a:bodyPr>
            <a:lstStyle/>
            <a:p>
              <a:r>
                <a:rPr lang="en-US" dirty="0"/>
                <a:t>A</a:t>
              </a:r>
            </a:p>
          </p:txBody>
        </p:sp>
        <p:sp>
          <p:nvSpPr>
            <p:cNvPr id="140" name="Rectangle 139"/>
            <p:cNvSpPr/>
            <p:nvPr/>
          </p:nvSpPr>
          <p:spPr>
            <a:xfrm>
              <a:off x="2686706" y="328451"/>
              <a:ext cx="774329" cy="542028"/>
            </a:xfrm>
            <a:prstGeom prst="rect">
              <a:avLst/>
            </a:prstGeom>
          </p:spPr>
          <p:txBody>
            <a:bodyPr wrap="none">
              <a:spAutoFit/>
            </a:bodyPr>
            <a:lstStyle/>
            <a:p>
              <a:r>
                <a:rPr lang="en-US" dirty="0"/>
                <a:t>C</a:t>
              </a:r>
            </a:p>
          </p:txBody>
        </p:sp>
        <p:sp>
          <p:nvSpPr>
            <p:cNvPr id="141" name="Rectangle 140"/>
            <p:cNvSpPr/>
            <p:nvPr/>
          </p:nvSpPr>
          <p:spPr>
            <a:xfrm>
              <a:off x="2691513" y="762000"/>
              <a:ext cx="797081" cy="542028"/>
            </a:xfrm>
            <a:prstGeom prst="rect">
              <a:avLst/>
            </a:prstGeom>
          </p:spPr>
          <p:txBody>
            <a:bodyPr wrap="none">
              <a:spAutoFit/>
            </a:bodyPr>
            <a:lstStyle/>
            <a:p>
              <a:r>
                <a:rPr lang="en-US" dirty="0"/>
                <a:t>D</a:t>
              </a:r>
            </a:p>
          </p:txBody>
        </p:sp>
        <p:sp>
          <p:nvSpPr>
            <p:cNvPr id="142" name="Rectangle 141"/>
            <p:cNvSpPr/>
            <p:nvPr/>
          </p:nvSpPr>
          <p:spPr>
            <a:xfrm>
              <a:off x="2700398" y="1186191"/>
              <a:ext cx="789497" cy="542028"/>
            </a:xfrm>
            <a:prstGeom prst="rect">
              <a:avLst/>
            </a:prstGeom>
          </p:spPr>
          <p:txBody>
            <a:bodyPr wrap="none">
              <a:spAutoFit/>
            </a:bodyPr>
            <a:lstStyle/>
            <a:p>
              <a:r>
                <a:rPr lang="en-US" dirty="0"/>
                <a:t>B</a:t>
              </a:r>
            </a:p>
          </p:txBody>
        </p:sp>
      </p:grpSp>
      <p:grpSp>
        <p:nvGrpSpPr>
          <p:cNvPr id="154" name="Group 153"/>
          <p:cNvGrpSpPr/>
          <p:nvPr/>
        </p:nvGrpSpPr>
        <p:grpSpPr>
          <a:xfrm>
            <a:off x="4811607" y="2402694"/>
            <a:ext cx="1408286" cy="1283624"/>
            <a:chOff x="152400" y="-155615"/>
            <a:chExt cx="3331385" cy="1883834"/>
          </a:xfrm>
        </p:grpSpPr>
        <p:grpSp>
          <p:nvGrpSpPr>
            <p:cNvPr id="155" name="Group 154"/>
            <p:cNvGrpSpPr/>
            <p:nvPr/>
          </p:nvGrpSpPr>
          <p:grpSpPr>
            <a:xfrm>
              <a:off x="152400" y="105995"/>
              <a:ext cx="2514600" cy="1341805"/>
              <a:chOff x="609600" y="1981200"/>
              <a:chExt cx="7010400" cy="3962399"/>
            </a:xfrm>
          </p:grpSpPr>
          <p:cxnSp>
            <p:nvCxnSpPr>
              <p:cNvPr id="160" name="Straight Connector 159"/>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2" name="Straight Connector 161"/>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3" name="Straight Connector 162"/>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4" name="Straight Connector 163"/>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5" name="Straight Connector 164"/>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6" name="Straight Connector 165"/>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7" name="Straight Connector 166"/>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0" name="Straight Connector 169"/>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6" name="Rectangle 155"/>
            <p:cNvSpPr/>
            <p:nvPr/>
          </p:nvSpPr>
          <p:spPr>
            <a:xfrm>
              <a:off x="2680294" y="-155615"/>
              <a:ext cx="789496" cy="542028"/>
            </a:xfrm>
            <a:prstGeom prst="rect">
              <a:avLst/>
            </a:prstGeom>
          </p:spPr>
          <p:txBody>
            <a:bodyPr wrap="none">
              <a:spAutoFit/>
            </a:bodyPr>
            <a:lstStyle/>
            <a:p>
              <a:r>
                <a:rPr lang="en-US" dirty="0"/>
                <a:t>A</a:t>
              </a:r>
            </a:p>
          </p:txBody>
        </p:sp>
        <p:sp>
          <p:nvSpPr>
            <p:cNvPr id="157" name="Rectangle 156"/>
            <p:cNvSpPr/>
            <p:nvPr/>
          </p:nvSpPr>
          <p:spPr>
            <a:xfrm>
              <a:off x="2686705" y="328451"/>
              <a:ext cx="797080" cy="542028"/>
            </a:xfrm>
            <a:prstGeom prst="rect">
              <a:avLst/>
            </a:prstGeom>
          </p:spPr>
          <p:txBody>
            <a:bodyPr wrap="none">
              <a:spAutoFit/>
            </a:bodyPr>
            <a:lstStyle/>
            <a:p>
              <a:r>
                <a:rPr lang="en-US" dirty="0"/>
                <a:t>D</a:t>
              </a:r>
            </a:p>
          </p:txBody>
        </p:sp>
        <p:sp>
          <p:nvSpPr>
            <p:cNvPr id="158" name="Rectangle 157"/>
            <p:cNvSpPr/>
            <p:nvPr/>
          </p:nvSpPr>
          <p:spPr>
            <a:xfrm>
              <a:off x="2691512" y="762000"/>
              <a:ext cx="789496" cy="542028"/>
            </a:xfrm>
            <a:prstGeom prst="rect">
              <a:avLst/>
            </a:prstGeom>
          </p:spPr>
          <p:txBody>
            <a:bodyPr wrap="none">
              <a:spAutoFit/>
            </a:bodyPr>
            <a:lstStyle/>
            <a:p>
              <a:r>
                <a:rPr lang="en-US" dirty="0"/>
                <a:t>B</a:t>
              </a:r>
            </a:p>
          </p:txBody>
        </p:sp>
        <p:sp>
          <p:nvSpPr>
            <p:cNvPr id="159" name="Rectangle 158"/>
            <p:cNvSpPr/>
            <p:nvPr/>
          </p:nvSpPr>
          <p:spPr>
            <a:xfrm>
              <a:off x="2700397" y="1186191"/>
              <a:ext cx="774328" cy="542028"/>
            </a:xfrm>
            <a:prstGeom prst="rect">
              <a:avLst/>
            </a:prstGeom>
          </p:spPr>
          <p:txBody>
            <a:bodyPr wrap="none">
              <a:spAutoFit/>
            </a:bodyPr>
            <a:lstStyle/>
            <a:p>
              <a:r>
                <a:rPr lang="en-US" dirty="0"/>
                <a:t>C</a:t>
              </a:r>
            </a:p>
          </p:txBody>
        </p:sp>
      </p:grpSp>
      <p:grpSp>
        <p:nvGrpSpPr>
          <p:cNvPr id="171" name="Group 170"/>
          <p:cNvGrpSpPr/>
          <p:nvPr/>
        </p:nvGrpSpPr>
        <p:grpSpPr>
          <a:xfrm>
            <a:off x="4833988" y="112834"/>
            <a:ext cx="1410318" cy="1283624"/>
            <a:chOff x="152400" y="-155615"/>
            <a:chExt cx="3336194" cy="1883834"/>
          </a:xfrm>
        </p:grpSpPr>
        <p:grpSp>
          <p:nvGrpSpPr>
            <p:cNvPr id="172" name="Group 171"/>
            <p:cNvGrpSpPr/>
            <p:nvPr/>
          </p:nvGrpSpPr>
          <p:grpSpPr>
            <a:xfrm>
              <a:off x="152400" y="105995"/>
              <a:ext cx="2514600" cy="1341805"/>
              <a:chOff x="609600" y="1981200"/>
              <a:chExt cx="7010400" cy="3962399"/>
            </a:xfrm>
          </p:grpSpPr>
          <p:cxnSp>
            <p:nvCxnSpPr>
              <p:cNvPr id="177" name="Straight Connector 176"/>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8" name="Straight Connector 177"/>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9" name="Straight Connector 178"/>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0" name="Straight Connector 179"/>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1" name="Straight Connector 180"/>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2" name="Straight Connector 181"/>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6" name="Straight Connector 185"/>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7" name="Straight Connector 186"/>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73" name="Rectangle 172"/>
            <p:cNvSpPr/>
            <p:nvPr/>
          </p:nvSpPr>
          <p:spPr>
            <a:xfrm>
              <a:off x="2680293" y="-155615"/>
              <a:ext cx="789497" cy="542028"/>
            </a:xfrm>
            <a:prstGeom prst="rect">
              <a:avLst/>
            </a:prstGeom>
          </p:spPr>
          <p:txBody>
            <a:bodyPr wrap="none">
              <a:spAutoFit/>
            </a:bodyPr>
            <a:lstStyle/>
            <a:p>
              <a:r>
                <a:rPr lang="en-US" dirty="0"/>
                <a:t>A</a:t>
              </a:r>
            </a:p>
          </p:txBody>
        </p:sp>
        <p:sp>
          <p:nvSpPr>
            <p:cNvPr id="174" name="Rectangle 173"/>
            <p:cNvSpPr/>
            <p:nvPr/>
          </p:nvSpPr>
          <p:spPr>
            <a:xfrm>
              <a:off x="2686706" y="328451"/>
              <a:ext cx="789497" cy="542028"/>
            </a:xfrm>
            <a:prstGeom prst="rect">
              <a:avLst/>
            </a:prstGeom>
          </p:spPr>
          <p:txBody>
            <a:bodyPr wrap="none">
              <a:spAutoFit/>
            </a:bodyPr>
            <a:lstStyle/>
            <a:p>
              <a:r>
                <a:rPr lang="en-US" dirty="0"/>
                <a:t>B</a:t>
              </a:r>
            </a:p>
          </p:txBody>
        </p:sp>
        <p:sp>
          <p:nvSpPr>
            <p:cNvPr id="175" name="Rectangle 174"/>
            <p:cNvSpPr/>
            <p:nvPr/>
          </p:nvSpPr>
          <p:spPr>
            <a:xfrm>
              <a:off x="2691513" y="762000"/>
              <a:ext cx="797081" cy="542028"/>
            </a:xfrm>
            <a:prstGeom prst="rect">
              <a:avLst/>
            </a:prstGeom>
          </p:spPr>
          <p:txBody>
            <a:bodyPr wrap="none">
              <a:spAutoFit/>
            </a:bodyPr>
            <a:lstStyle/>
            <a:p>
              <a:r>
                <a:rPr lang="en-US" dirty="0"/>
                <a:t>D</a:t>
              </a:r>
            </a:p>
          </p:txBody>
        </p:sp>
        <p:sp>
          <p:nvSpPr>
            <p:cNvPr id="176" name="Rectangle 175"/>
            <p:cNvSpPr/>
            <p:nvPr/>
          </p:nvSpPr>
          <p:spPr>
            <a:xfrm>
              <a:off x="2700398" y="1186191"/>
              <a:ext cx="774329" cy="542028"/>
            </a:xfrm>
            <a:prstGeom prst="rect">
              <a:avLst/>
            </a:prstGeom>
          </p:spPr>
          <p:txBody>
            <a:bodyPr wrap="none">
              <a:spAutoFit/>
            </a:bodyPr>
            <a:lstStyle/>
            <a:p>
              <a:r>
                <a:rPr lang="en-US" dirty="0"/>
                <a:t>C</a:t>
              </a:r>
            </a:p>
          </p:txBody>
        </p:sp>
      </p:grpSp>
      <p:grpSp>
        <p:nvGrpSpPr>
          <p:cNvPr id="188" name="Group 187"/>
          <p:cNvGrpSpPr/>
          <p:nvPr/>
        </p:nvGrpSpPr>
        <p:grpSpPr>
          <a:xfrm>
            <a:off x="6362152" y="157790"/>
            <a:ext cx="1410868" cy="1283624"/>
            <a:chOff x="152400" y="-155615"/>
            <a:chExt cx="3337493" cy="1883834"/>
          </a:xfrm>
        </p:grpSpPr>
        <p:grpSp>
          <p:nvGrpSpPr>
            <p:cNvPr id="189" name="Group 188"/>
            <p:cNvGrpSpPr/>
            <p:nvPr/>
          </p:nvGrpSpPr>
          <p:grpSpPr>
            <a:xfrm>
              <a:off x="152400" y="105995"/>
              <a:ext cx="2514600" cy="1341805"/>
              <a:chOff x="609600" y="1981200"/>
              <a:chExt cx="7010400" cy="3962399"/>
            </a:xfrm>
          </p:grpSpPr>
          <p:cxnSp>
            <p:nvCxnSpPr>
              <p:cNvPr id="194" name="Straight Connector 193"/>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5" name="Straight Connector 194"/>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6" name="Straight Connector 195"/>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7" name="Straight Connector 196"/>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8" name="Straight Connector 197"/>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9" name="Straight Connector 198"/>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0" name="Straight Connector 199"/>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1" name="Straight Connector 200"/>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2" name="Straight Connector 201"/>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3" name="Straight Connector 202"/>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4" name="Straight Connector 203"/>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90" name="Rectangle 189"/>
            <p:cNvSpPr/>
            <p:nvPr/>
          </p:nvSpPr>
          <p:spPr>
            <a:xfrm>
              <a:off x="2680292" y="-155615"/>
              <a:ext cx="797080" cy="542028"/>
            </a:xfrm>
            <a:prstGeom prst="rect">
              <a:avLst/>
            </a:prstGeom>
          </p:spPr>
          <p:txBody>
            <a:bodyPr wrap="none">
              <a:spAutoFit/>
            </a:bodyPr>
            <a:lstStyle/>
            <a:p>
              <a:r>
                <a:rPr lang="en-US" dirty="0"/>
                <a:t>D</a:t>
              </a:r>
            </a:p>
          </p:txBody>
        </p:sp>
        <p:sp>
          <p:nvSpPr>
            <p:cNvPr id="191" name="Rectangle 190"/>
            <p:cNvSpPr/>
            <p:nvPr/>
          </p:nvSpPr>
          <p:spPr>
            <a:xfrm>
              <a:off x="2686705" y="328451"/>
              <a:ext cx="774328" cy="542028"/>
            </a:xfrm>
            <a:prstGeom prst="rect">
              <a:avLst/>
            </a:prstGeom>
          </p:spPr>
          <p:txBody>
            <a:bodyPr wrap="none">
              <a:spAutoFit/>
            </a:bodyPr>
            <a:lstStyle/>
            <a:p>
              <a:r>
                <a:rPr lang="en-US" dirty="0"/>
                <a:t>C</a:t>
              </a:r>
            </a:p>
          </p:txBody>
        </p:sp>
        <p:sp>
          <p:nvSpPr>
            <p:cNvPr id="192" name="Rectangle 191"/>
            <p:cNvSpPr/>
            <p:nvPr/>
          </p:nvSpPr>
          <p:spPr>
            <a:xfrm>
              <a:off x="2691512" y="762000"/>
              <a:ext cx="789496" cy="542028"/>
            </a:xfrm>
            <a:prstGeom prst="rect">
              <a:avLst/>
            </a:prstGeom>
          </p:spPr>
          <p:txBody>
            <a:bodyPr wrap="none">
              <a:spAutoFit/>
            </a:bodyPr>
            <a:lstStyle/>
            <a:p>
              <a:r>
                <a:rPr lang="en-US" dirty="0"/>
                <a:t>B</a:t>
              </a:r>
            </a:p>
          </p:txBody>
        </p:sp>
        <p:sp>
          <p:nvSpPr>
            <p:cNvPr id="193" name="Rectangle 192"/>
            <p:cNvSpPr/>
            <p:nvPr/>
          </p:nvSpPr>
          <p:spPr>
            <a:xfrm>
              <a:off x="2700397" y="1186191"/>
              <a:ext cx="789496" cy="542028"/>
            </a:xfrm>
            <a:prstGeom prst="rect">
              <a:avLst/>
            </a:prstGeom>
          </p:spPr>
          <p:txBody>
            <a:bodyPr wrap="none">
              <a:spAutoFit/>
            </a:bodyPr>
            <a:lstStyle/>
            <a:p>
              <a:r>
                <a:rPr lang="en-US" dirty="0"/>
                <a:t>A</a:t>
              </a:r>
            </a:p>
          </p:txBody>
        </p:sp>
      </p:grpSp>
      <p:grpSp>
        <p:nvGrpSpPr>
          <p:cNvPr id="205" name="Group 204"/>
          <p:cNvGrpSpPr/>
          <p:nvPr/>
        </p:nvGrpSpPr>
        <p:grpSpPr>
          <a:xfrm>
            <a:off x="6353268" y="1341084"/>
            <a:ext cx="1410868" cy="1283624"/>
            <a:chOff x="152400" y="-155615"/>
            <a:chExt cx="3337493" cy="1883834"/>
          </a:xfrm>
        </p:grpSpPr>
        <p:grpSp>
          <p:nvGrpSpPr>
            <p:cNvPr id="206" name="Group 205"/>
            <p:cNvGrpSpPr/>
            <p:nvPr/>
          </p:nvGrpSpPr>
          <p:grpSpPr>
            <a:xfrm>
              <a:off x="152400" y="105995"/>
              <a:ext cx="2514600" cy="1341805"/>
              <a:chOff x="609600" y="1981200"/>
              <a:chExt cx="7010400" cy="3962399"/>
            </a:xfrm>
          </p:grpSpPr>
          <p:cxnSp>
            <p:nvCxnSpPr>
              <p:cNvPr id="211" name="Straight Connector 21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2" name="Straight Connector 21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3" name="Straight Connector 21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4" name="Straight Connector 21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5" name="Straight Connector 21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6" name="Straight Connector 21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7" name="Straight Connector 21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8" name="Straight Connector 21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9" name="Straight Connector 218"/>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0" name="Straight Connector 219"/>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1" name="Straight Connector 220"/>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07" name="Rectangle 206"/>
            <p:cNvSpPr/>
            <p:nvPr/>
          </p:nvSpPr>
          <p:spPr>
            <a:xfrm>
              <a:off x="2680292" y="-155615"/>
              <a:ext cx="797080" cy="542028"/>
            </a:xfrm>
            <a:prstGeom prst="rect">
              <a:avLst/>
            </a:prstGeom>
          </p:spPr>
          <p:txBody>
            <a:bodyPr wrap="none">
              <a:spAutoFit/>
            </a:bodyPr>
            <a:lstStyle/>
            <a:p>
              <a:r>
                <a:rPr lang="en-US" dirty="0"/>
                <a:t>D</a:t>
              </a:r>
            </a:p>
          </p:txBody>
        </p:sp>
        <p:sp>
          <p:nvSpPr>
            <p:cNvPr id="208" name="Rectangle 207"/>
            <p:cNvSpPr/>
            <p:nvPr/>
          </p:nvSpPr>
          <p:spPr>
            <a:xfrm>
              <a:off x="2686705" y="328451"/>
              <a:ext cx="774328" cy="542028"/>
            </a:xfrm>
            <a:prstGeom prst="rect">
              <a:avLst/>
            </a:prstGeom>
          </p:spPr>
          <p:txBody>
            <a:bodyPr wrap="none">
              <a:spAutoFit/>
            </a:bodyPr>
            <a:lstStyle/>
            <a:p>
              <a:r>
                <a:rPr lang="en-US" dirty="0"/>
                <a:t>C</a:t>
              </a:r>
            </a:p>
          </p:txBody>
        </p:sp>
        <p:sp>
          <p:nvSpPr>
            <p:cNvPr id="209" name="Rectangle 208"/>
            <p:cNvSpPr/>
            <p:nvPr/>
          </p:nvSpPr>
          <p:spPr>
            <a:xfrm>
              <a:off x="2691512" y="762000"/>
              <a:ext cx="789496" cy="542028"/>
            </a:xfrm>
            <a:prstGeom prst="rect">
              <a:avLst/>
            </a:prstGeom>
          </p:spPr>
          <p:txBody>
            <a:bodyPr wrap="none">
              <a:spAutoFit/>
            </a:bodyPr>
            <a:lstStyle/>
            <a:p>
              <a:r>
                <a:rPr lang="en-US" dirty="0"/>
                <a:t>A</a:t>
              </a:r>
            </a:p>
          </p:txBody>
        </p:sp>
        <p:sp>
          <p:nvSpPr>
            <p:cNvPr id="210" name="Rectangle 209"/>
            <p:cNvSpPr/>
            <p:nvPr/>
          </p:nvSpPr>
          <p:spPr>
            <a:xfrm>
              <a:off x="2700397" y="1186191"/>
              <a:ext cx="789496" cy="542028"/>
            </a:xfrm>
            <a:prstGeom prst="rect">
              <a:avLst/>
            </a:prstGeom>
          </p:spPr>
          <p:txBody>
            <a:bodyPr wrap="none">
              <a:spAutoFit/>
            </a:bodyPr>
            <a:lstStyle/>
            <a:p>
              <a:r>
                <a:rPr lang="en-US" dirty="0"/>
                <a:t>B</a:t>
              </a:r>
            </a:p>
          </p:txBody>
        </p:sp>
      </p:grpSp>
      <p:grpSp>
        <p:nvGrpSpPr>
          <p:cNvPr id="222" name="Group 221"/>
          <p:cNvGrpSpPr/>
          <p:nvPr/>
        </p:nvGrpSpPr>
        <p:grpSpPr>
          <a:xfrm>
            <a:off x="7836525" y="157790"/>
            <a:ext cx="1410868" cy="1283624"/>
            <a:chOff x="152400" y="-155615"/>
            <a:chExt cx="3337493" cy="1883834"/>
          </a:xfrm>
        </p:grpSpPr>
        <p:grpSp>
          <p:nvGrpSpPr>
            <p:cNvPr id="223" name="Group 222"/>
            <p:cNvGrpSpPr/>
            <p:nvPr/>
          </p:nvGrpSpPr>
          <p:grpSpPr>
            <a:xfrm>
              <a:off x="152400" y="105995"/>
              <a:ext cx="2514600" cy="1341805"/>
              <a:chOff x="609600" y="1981200"/>
              <a:chExt cx="7010400" cy="3962399"/>
            </a:xfrm>
          </p:grpSpPr>
          <p:cxnSp>
            <p:nvCxnSpPr>
              <p:cNvPr id="228" name="Straight Connector 22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9" name="Straight Connector 22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0" name="Straight Connector 22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1" name="Straight Connector 23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2" name="Straight Connector 23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3" name="Straight Connector 23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4" name="Straight Connector 23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5" name="Straight Connector 23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6" name="Straight Connector 235"/>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7" name="Straight Connector 236"/>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8" name="Straight Connector 237"/>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4" name="Rectangle 223"/>
            <p:cNvSpPr/>
            <p:nvPr/>
          </p:nvSpPr>
          <p:spPr>
            <a:xfrm>
              <a:off x="2680292" y="-155615"/>
              <a:ext cx="797080" cy="542028"/>
            </a:xfrm>
            <a:prstGeom prst="rect">
              <a:avLst/>
            </a:prstGeom>
          </p:spPr>
          <p:txBody>
            <a:bodyPr wrap="none">
              <a:spAutoFit/>
            </a:bodyPr>
            <a:lstStyle/>
            <a:p>
              <a:r>
                <a:rPr lang="en-US" dirty="0"/>
                <a:t>D</a:t>
              </a:r>
            </a:p>
          </p:txBody>
        </p:sp>
        <p:sp>
          <p:nvSpPr>
            <p:cNvPr id="225" name="Rectangle 224"/>
            <p:cNvSpPr/>
            <p:nvPr/>
          </p:nvSpPr>
          <p:spPr>
            <a:xfrm>
              <a:off x="2686705" y="328451"/>
              <a:ext cx="789496" cy="542028"/>
            </a:xfrm>
            <a:prstGeom prst="rect">
              <a:avLst/>
            </a:prstGeom>
          </p:spPr>
          <p:txBody>
            <a:bodyPr wrap="none">
              <a:spAutoFit/>
            </a:bodyPr>
            <a:lstStyle/>
            <a:p>
              <a:r>
                <a:rPr lang="en-US" dirty="0"/>
                <a:t>B</a:t>
              </a:r>
            </a:p>
          </p:txBody>
        </p:sp>
        <p:sp>
          <p:nvSpPr>
            <p:cNvPr id="226" name="Rectangle 225"/>
            <p:cNvSpPr/>
            <p:nvPr/>
          </p:nvSpPr>
          <p:spPr>
            <a:xfrm>
              <a:off x="2691512" y="762000"/>
              <a:ext cx="774328" cy="542028"/>
            </a:xfrm>
            <a:prstGeom prst="rect">
              <a:avLst/>
            </a:prstGeom>
          </p:spPr>
          <p:txBody>
            <a:bodyPr wrap="none">
              <a:spAutoFit/>
            </a:bodyPr>
            <a:lstStyle/>
            <a:p>
              <a:r>
                <a:rPr lang="en-US" dirty="0"/>
                <a:t>C</a:t>
              </a:r>
            </a:p>
          </p:txBody>
        </p:sp>
        <p:sp>
          <p:nvSpPr>
            <p:cNvPr id="227" name="Rectangle 226"/>
            <p:cNvSpPr/>
            <p:nvPr/>
          </p:nvSpPr>
          <p:spPr>
            <a:xfrm>
              <a:off x="2700397" y="1186191"/>
              <a:ext cx="789496" cy="542028"/>
            </a:xfrm>
            <a:prstGeom prst="rect">
              <a:avLst/>
            </a:prstGeom>
          </p:spPr>
          <p:txBody>
            <a:bodyPr wrap="none">
              <a:spAutoFit/>
            </a:bodyPr>
            <a:lstStyle/>
            <a:p>
              <a:r>
                <a:rPr lang="en-US" dirty="0"/>
                <a:t>A</a:t>
              </a:r>
            </a:p>
          </p:txBody>
        </p:sp>
      </p:grpSp>
      <p:grpSp>
        <p:nvGrpSpPr>
          <p:cNvPr id="239" name="Group 238"/>
          <p:cNvGrpSpPr/>
          <p:nvPr/>
        </p:nvGrpSpPr>
        <p:grpSpPr>
          <a:xfrm>
            <a:off x="9309295" y="169494"/>
            <a:ext cx="1407112" cy="1283624"/>
            <a:chOff x="152400" y="-155615"/>
            <a:chExt cx="3328608" cy="1883834"/>
          </a:xfrm>
        </p:grpSpPr>
        <p:grpSp>
          <p:nvGrpSpPr>
            <p:cNvPr id="240" name="Group 239"/>
            <p:cNvGrpSpPr/>
            <p:nvPr/>
          </p:nvGrpSpPr>
          <p:grpSpPr>
            <a:xfrm>
              <a:off x="152400" y="105995"/>
              <a:ext cx="2514600" cy="1341805"/>
              <a:chOff x="609600" y="1981200"/>
              <a:chExt cx="7010400" cy="3962399"/>
            </a:xfrm>
          </p:grpSpPr>
          <p:cxnSp>
            <p:nvCxnSpPr>
              <p:cNvPr id="245" name="Straight Connector 244"/>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6" name="Straight Connector 245"/>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7" name="Straight Connector 246"/>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8" name="Straight Connector 247"/>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9" name="Straight Connector 248"/>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0" name="Straight Connector 249"/>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1" name="Straight Connector 250"/>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2" name="Straight Connector 251"/>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5" name="Straight Connector 254"/>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1" name="Rectangle 240"/>
            <p:cNvSpPr/>
            <p:nvPr/>
          </p:nvSpPr>
          <p:spPr>
            <a:xfrm>
              <a:off x="2680292" y="-155615"/>
              <a:ext cx="797080" cy="542028"/>
            </a:xfrm>
            <a:prstGeom prst="rect">
              <a:avLst/>
            </a:prstGeom>
          </p:spPr>
          <p:txBody>
            <a:bodyPr wrap="none">
              <a:spAutoFit/>
            </a:bodyPr>
            <a:lstStyle/>
            <a:p>
              <a:r>
                <a:rPr lang="en-US" dirty="0"/>
                <a:t>D</a:t>
              </a:r>
            </a:p>
          </p:txBody>
        </p:sp>
        <p:sp>
          <p:nvSpPr>
            <p:cNvPr id="242" name="Rectangle 241"/>
            <p:cNvSpPr/>
            <p:nvPr/>
          </p:nvSpPr>
          <p:spPr>
            <a:xfrm>
              <a:off x="2686705" y="328451"/>
              <a:ext cx="789496" cy="542028"/>
            </a:xfrm>
            <a:prstGeom prst="rect">
              <a:avLst/>
            </a:prstGeom>
          </p:spPr>
          <p:txBody>
            <a:bodyPr wrap="none">
              <a:spAutoFit/>
            </a:bodyPr>
            <a:lstStyle/>
            <a:p>
              <a:r>
                <a:rPr lang="en-US" dirty="0"/>
                <a:t>B</a:t>
              </a:r>
            </a:p>
          </p:txBody>
        </p:sp>
        <p:sp>
          <p:nvSpPr>
            <p:cNvPr id="243" name="Rectangle 242"/>
            <p:cNvSpPr/>
            <p:nvPr/>
          </p:nvSpPr>
          <p:spPr>
            <a:xfrm>
              <a:off x="2691512" y="762000"/>
              <a:ext cx="789496" cy="542028"/>
            </a:xfrm>
            <a:prstGeom prst="rect">
              <a:avLst/>
            </a:prstGeom>
          </p:spPr>
          <p:txBody>
            <a:bodyPr wrap="none">
              <a:spAutoFit/>
            </a:bodyPr>
            <a:lstStyle/>
            <a:p>
              <a:r>
                <a:rPr lang="en-US" dirty="0"/>
                <a:t>A</a:t>
              </a:r>
            </a:p>
          </p:txBody>
        </p:sp>
        <p:sp>
          <p:nvSpPr>
            <p:cNvPr id="244" name="Rectangle 243"/>
            <p:cNvSpPr/>
            <p:nvPr/>
          </p:nvSpPr>
          <p:spPr>
            <a:xfrm>
              <a:off x="2700397" y="1186191"/>
              <a:ext cx="774328" cy="542028"/>
            </a:xfrm>
            <a:prstGeom prst="rect">
              <a:avLst/>
            </a:prstGeom>
          </p:spPr>
          <p:txBody>
            <a:bodyPr wrap="none">
              <a:spAutoFit/>
            </a:bodyPr>
            <a:lstStyle/>
            <a:p>
              <a:r>
                <a:rPr lang="en-US" dirty="0"/>
                <a:t>C</a:t>
              </a:r>
            </a:p>
          </p:txBody>
        </p:sp>
      </p:grpSp>
      <p:grpSp>
        <p:nvGrpSpPr>
          <p:cNvPr id="256" name="Group 255"/>
          <p:cNvGrpSpPr/>
          <p:nvPr/>
        </p:nvGrpSpPr>
        <p:grpSpPr>
          <a:xfrm>
            <a:off x="4760234" y="3680662"/>
            <a:ext cx="1410868" cy="1283624"/>
            <a:chOff x="152400" y="-155615"/>
            <a:chExt cx="3337495" cy="1883834"/>
          </a:xfrm>
        </p:grpSpPr>
        <p:grpSp>
          <p:nvGrpSpPr>
            <p:cNvPr id="257" name="Group 256"/>
            <p:cNvGrpSpPr/>
            <p:nvPr/>
          </p:nvGrpSpPr>
          <p:grpSpPr>
            <a:xfrm>
              <a:off x="152400" y="105995"/>
              <a:ext cx="2514600" cy="1341805"/>
              <a:chOff x="609600" y="1981200"/>
              <a:chExt cx="7010400" cy="3962399"/>
            </a:xfrm>
          </p:grpSpPr>
          <p:cxnSp>
            <p:nvCxnSpPr>
              <p:cNvPr id="262" name="Straight Connector 26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3" name="Straight Connector 26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4" name="Straight Connector 26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5" name="Straight Connector 26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6" name="Straight Connector 26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7" name="Straight Connector 26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1" name="Straight Connector 27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2" name="Straight Connector 27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8" name="Rectangle 257"/>
            <p:cNvSpPr/>
            <p:nvPr/>
          </p:nvSpPr>
          <p:spPr>
            <a:xfrm>
              <a:off x="2680293" y="-155615"/>
              <a:ext cx="774329" cy="542028"/>
            </a:xfrm>
            <a:prstGeom prst="rect">
              <a:avLst/>
            </a:prstGeom>
          </p:spPr>
          <p:txBody>
            <a:bodyPr wrap="none">
              <a:spAutoFit/>
            </a:bodyPr>
            <a:lstStyle/>
            <a:p>
              <a:r>
                <a:rPr lang="en-US" dirty="0"/>
                <a:t>C</a:t>
              </a:r>
            </a:p>
          </p:txBody>
        </p:sp>
        <p:sp>
          <p:nvSpPr>
            <p:cNvPr id="259" name="Rectangle 258"/>
            <p:cNvSpPr/>
            <p:nvPr/>
          </p:nvSpPr>
          <p:spPr>
            <a:xfrm>
              <a:off x="2686706" y="328451"/>
              <a:ext cx="789497" cy="542028"/>
            </a:xfrm>
            <a:prstGeom prst="rect">
              <a:avLst/>
            </a:prstGeom>
          </p:spPr>
          <p:txBody>
            <a:bodyPr wrap="none">
              <a:spAutoFit/>
            </a:bodyPr>
            <a:lstStyle/>
            <a:p>
              <a:r>
                <a:rPr lang="en-US" dirty="0"/>
                <a:t>B</a:t>
              </a:r>
            </a:p>
          </p:txBody>
        </p:sp>
        <p:sp>
          <p:nvSpPr>
            <p:cNvPr id="260" name="Rectangle 259"/>
            <p:cNvSpPr/>
            <p:nvPr/>
          </p:nvSpPr>
          <p:spPr>
            <a:xfrm>
              <a:off x="2691513" y="762000"/>
              <a:ext cx="797081" cy="542028"/>
            </a:xfrm>
            <a:prstGeom prst="rect">
              <a:avLst/>
            </a:prstGeom>
          </p:spPr>
          <p:txBody>
            <a:bodyPr wrap="none">
              <a:spAutoFit/>
            </a:bodyPr>
            <a:lstStyle/>
            <a:p>
              <a:r>
                <a:rPr lang="en-US" dirty="0"/>
                <a:t>D</a:t>
              </a:r>
            </a:p>
          </p:txBody>
        </p:sp>
        <p:sp>
          <p:nvSpPr>
            <p:cNvPr id="261" name="Rectangle 260"/>
            <p:cNvSpPr/>
            <p:nvPr/>
          </p:nvSpPr>
          <p:spPr>
            <a:xfrm>
              <a:off x="2700398" y="1186191"/>
              <a:ext cx="789497" cy="542028"/>
            </a:xfrm>
            <a:prstGeom prst="rect">
              <a:avLst/>
            </a:prstGeom>
          </p:spPr>
          <p:txBody>
            <a:bodyPr wrap="none">
              <a:spAutoFit/>
            </a:bodyPr>
            <a:lstStyle/>
            <a:p>
              <a:r>
                <a:rPr lang="en-US" dirty="0"/>
                <a:t>A</a:t>
              </a:r>
            </a:p>
          </p:txBody>
        </p:sp>
      </p:grpSp>
      <p:sp>
        <p:nvSpPr>
          <p:cNvPr id="274" name="Rectangle 273">
            <a:extLst>
              <a:ext uri="{FF2B5EF4-FFF2-40B4-BE49-F238E27FC236}">
                <a16:creationId xmlns:a16="http://schemas.microsoft.com/office/drawing/2014/main" id="{5CF0E5BA-F403-4D60-BBEA-60077AE5E60A}"/>
              </a:ext>
            </a:extLst>
          </p:cNvPr>
          <p:cNvSpPr/>
          <p:nvPr/>
        </p:nvSpPr>
        <p:spPr>
          <a:xfrm>
            <a:off x="0" y="116958"/>
            <a:ext cx="3211135" cy="523220"/>
          </a:xfrm>
          <a:prstGeom prst="rect">
            <a:avLst/>
          </a:prstGeom>
        </p:spPr>
        <p:txBody>
          <a:bodyPr wrap="none">
            <a:spAutoFit/>
          </a:bodyPr>
          <a:lstStyle/>
          <a:p>
            <a:r>
              <a:rPr lang="en-US" sz="2800" b="1" dirty="0"/>
              <a:t>Problems are hard</a:t>
            </a:r>
          </a:p>
        </p:txBody>
      </p:sp>
    </p:spTree>
    <p:extLst>
      <p:ext uri="{BB962C8B-B14F-4D97-AF65-F5344CB8AC3E}">
        <p14:creationId xmlns:p14="http://schemas.microsoft.com/office/powerpoint/2010/main" val="194435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1752601" y="511076"/>
            <a:ext cx="4114800" cy="61247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b="1">
                <a:solidFill>
                  <a:srgbClr val="FF0000"/>
                </a:solidFill>
              </a:defRPr>
            </a:pPr>
            <a:r>
              <a:rPr lang="en-US" sz="2800" dirty="0"/>
              <a:t>QUESTION: In a tree with 64 tips, the number of possible trees is…</a:t>
            </a:r>
            <a:endParaRPr sz="2800" dirty="0"/>
          </a:p>
          <a:p>
            <a:pPr>
              <a:defRPr b="1">
                <a:solidFill>
                  <a:srgbClr val="FF0000"/>
                </a:solidFill>
              </a:defRPr>
            </a:pPr>
            <a:endParaRPr sz="2800" dirty="0"/>
          </a:p>
          <a:p>
            <a:pPr marL="342900" indent="-342900">
              <a:buFont typeface="+mj-lt"/>
              <a:buAutoNum type="alphaUcPeriod"/>
              <a:defRPr b="1">
                <a:solidFill>
                  <a:srgbClr val="FF0000"/>
                </a:solidFill>
              </a:defRPr>
            </a:pPr>
            <a:r>
              <a:rPr lang="en-US" sz="2800" dirty="0"/>
              <a:t> 128</a:t>
            </a:r>
          </a:p>
          <a:p>
            <a:pPr marL="342900" indent="-342900">
              <a:buFont typeface="+mj-lt"/>
              <a:buAutoNum type="alphaUcPeriod"/>
              <a:defRPr b="1">
                <a:solidFill>
                  <a:srgbClr val="FF0000"/>
                </a:solidFill>
              </a:defRPr>
            </a:pPr>
            <a:r>
              <a:rPr lang="en-US" sz="2800" dirty="0"/>
              <a:t> 4096</a:t>
            </a:r>
          </a:p>
          <a:p>
            <a:pPr marL="342900" indent="-342900">
              <a:buFont typeface="+mj-lt"/>
              <a:buAutoNum type="alphaUcPeriod"/>
              <a:defRPr b="1">
                <a:solidFill>
                  <a:srgbClr val="FF0000"/>
                </a:solidFill>
              </a:defRPr>
            </a:pPr>
            <a:r>
              <a:rPr lang="en-US" sz="2800" dirty="0"/>
              <a:t> 64!</a:t>
            </a:r>
          </a:p>
          <a:p>
            <a:pPr marL="342900" indent="-342900">
              <a:buFont typeface="+mj-lt"/>
              <a:buAutoNum type="alphaUcPeriod"/>
              <a:defRPr b="1">
                <a:solidFill>
                  <a:srgbClr val="FF0000"/>
                </a:solidFill>
              </a:defRPr>
            </a:pPr>
            <a:r>
              <a:rPr lang="en-US" sz="2800" dirty="0"/>
              <a:t> a number greater than the number of protons in all of the molecules of the visible universe</a:t>
            </a:r>
          </a:p>
          <a:p>
            <a:pPr marL="342900" indent="-342900">
              <a:buFont typeface="+mj-lt"/>
              <a:buAutoNum type="alphaUcPeriod"/>
              <a:defRPr b="1">
                <a:solidFill>
                  <a:srgbClr val="FF0000"/>
                </a:solidFill>
              </a:defRPr>
            </a:pPr>
            <a:r>
              <a:rPr lang="en-US" sz="2800" dirty="0"/>
              <a:t>5*10</a:t>
            </a:r>
            <a:r>
              <a:rPr lang="en-US" sz="2800" baseline="30000" dirty="0"/>
              <a:t>17</a:t>
            </a:r>
            <a:endParaRPr sz="2800" dirty="0"/>
          </a:p>
          <a:p>
            <a:r>
              <a:rPr sz="2800" dirty="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0"/>
            <a:ext cx="4957560" cy="4775200"/>
          </a:xfrm>
          <a:prstGeom prst="rect">
            <a:avLst/>
          </a:prstGeom>
        </p:spPr>
      </p:pic>
      <p:sp>
        <p:nvSpPr>
          <p:cNvPr id="4" name="Rectangle 3"/>
          <p:cNvSpPr/>
          <p:nvPr/>
        </p:nvSpPr>
        <p:spPr>
          <a:xfrm>
            <a:off x="6934200" y="4966552"/>
            <a:ext cx="3505200" cy="1569660"/>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
        <p:nvSpPr>
          <p:cNvPr id="5" name="Rectangle 4"/>
          <p:cNvSpPr/>
          <p:nvPr/>
        </p:nvSpPr>
        <p:spPr>
          <a:xfrm>
            <a:off x="1828802" y="6069687"/>
            <a:ext cx="3276599" cy="369332"/>
          </a:xfrm>
          <a:prstGeom prst="rect">
            <a:avLst/>
          </a:prstGeom>
        </p:spPr>
        <p:txBody>
          <a:bodyPr wrap="square">
            <a:spAutoFit/>
          </a:bodyPr>
          <a:lstStyle/>
          <a:p>
            <a:endParaRPr lang="en-US" dirty="0"/>
          </a:p>
        </p:txBody>
      </p:sp>
      <p:sp>
        <p:nvSpPr>
          <p:cNvPr id="6" name="Rectangle 5">
            <a:extLst>
              <a:ext uri="{FF2B5EF4-FFF2-40B4-BE49-F238E27FC236}">
                <a16:creationId xmlns:a16="http://schemas.microsoft.com/office/drawing/2014/main" id="{F438665C-8D0E-473C-8D1C-371D64C9595A}"/>
              </a:ext>
            </a:extLst>
          </p:cNvPr>
          <p:cNvSpPr/>
          <p:nvPr/>
        </p:nvSpPr>
        <p:spPr>
          <a:xfrm>
            <a:off x="0" y="116958"/>
            <a:ext cx="3211135" cy="523220"/>
          </a:xfrm>
          <a:prstGeom prst="rect">
            <a:avLst/>
          </a:prstGeom>
        </p:spPr>
        <p:txBody>
          <a:bodyPr wrap="none">
            <a:spAutoFit/>
          </a:bodyPr>
          <a:lstStyle/>
          <a:p>
            <a:r>
              <a:rPr lang="en-US" sz="2800" b="1" dirty="0"/>
              <a:t>Problems are hard</a:t>
            </a:r>
          </a:p>
        </p:txBody>
      </p:sp>
    </p:spTree>
    <p:extLst>
      <p:ext uri="{BB962C8B-B14F-4D97-AF65-F5344CB8AC3E}">
        <p14:creationId xmlns:p14="http://schemas.microsoft.com/office/powerpoint/2010/main" val="238347062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ilma af Klint Painting beyond matter — DOP">
            <a:extLst>
              <a:ext uri="{FF2B5EF4-FFF2-40B4-BE49-F238E27FC236}">
                <a16:creationId xmlns:a16="http://schemas.microsoft.com/office/drawing/2014/main" id="{2CCF93C4-C99A-449F-A844-DD459AA0728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70560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D6291C-CDC3-4B3A-B3FD-874F8FFF4F6A}"/>
              </a:ext>
            </a:extLst>
          </p:cNvPr>
          <p:cNvSpPr/>
          <p:nvPr/>
        </p:nvSpPr>
        <p:spPr>
          <a:xfrm>
            <a:off x="6705600" y="6211669"/>
            <a:ext cx="5138058"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rPr>
              <a:t>Hilma </a:t>
            </a:r>
            <a:r>
              <a:rPr lang="en-US" dirty="0" err="1">
                <a:solidFill>
                  <a:schemeClr val="bg1"/>
                </a:solidFill>
                <a:effectLst>
                  <a:outerShdw blurRad="38100" dist="38100" dir="2700000" algn="tl">
                    <a:srgbClr val="000000">
                      <a:alpha val="43137"/>
                    </a:srgbClr>
                  </a:outerShdw>
                </a:effectLst>
              </a:rPr>
              <a:t>af</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Klint</a:t>
            </a:r>
            <a:r>
              <a:rPr lang="en-US" dirty="0">
                <a:solidFill>
                  <a:schemeClr val="bg1"/>
                </a:solidFill>
                <a:effectLst>
                  <a:outerShdw blurRad="38100" dist="38100" dir="2700000" algn="tl">
                    <a:srgbClr val="000000">
                      <a:alpha val="43137"/>
                    </a:srgbClr>
                  </a:outerShdw>
                </a:effectLst>
              </a:rPr>
              <a:t> – Paintings for the temple series (~1907) </a:t>
            </a:r>
          </a:p>
        </p:txBody>
      </p:sp>
      <p:sp>
        <p:nvSpPr>
          <p:cNvPr id="2" name="Rectangle 1">
            <a:extLst>
              <a:ext uri="{FF2B5EF4-FFF2-40B4-BE49-F238E27FC236}">
                <a16:creationId xmlns:a16="http://schemas.microsoft.com/office/drawing/2014/main" id="{63E0842E-25EE-4327-BDBD-E646A57BA859}"/>
              </a:ext>
            </a:extLst>
          </p:cNvPr>
          <p:cNvSpPr/>
          <p:nvPr/>
        </p:nvSpPr>
        <p:spPr>
          <a:xfrm>
            <a:off x="267286" y="12680"/>
            <a:ext cx="6090984" cy="1200329"/>
          </a:xfrm>
          <a:prstGeom prst="rect">
            <a:avLst/>
          </a:prstGeom>
        </p:spPr>
        <p:txBody>
          <a:bodyPr wrap="square">
            <a:spAutoFit/>
          </a:bodyPr>
          <a:lstStyle/>
          <a:p>
            <a:r>
              <a:rPr lang="en-US" sz="3600" b="1" dirty="0"/>
              <a:t>Novel technology requires novel solutions</a:t>
            </a:r>
          </a:p>
        </p:txBody>
      </p:sp>
      <p:sp>
        <p:nvSpPr>
          <p:cNvPr id="5" name="Content Placeholder 3">
            <a:extLst>
              <a:ext uri="{FF2B5EF4-FFF2-40B4-BE49-F238E27FC236}">
                <a16:creationId xmlns:a16="http://schemas.microsoft.com/office/drawing/2014/main" id="{C34C1D05-1175-4B73-8037-EF219170E158}"/>
              </a:ext>
            </a:extLst>
          </p:cNvPr>
          <p:cNvSpPr>
            <a:spLocks noGrp="1"/>
          </p:cNvSpPr>
          <p:nvPr>
            <p:ph idx="1"/>
          </p:nvPr>
        </p:nvSpPr>
        <p:spPr>
          <a:xfrm>
            <a:off x="267286" y="1860331"/>
            <a:ext cx="6438314" cy="4351338"/>
          </a:xfrm>
        </p:spPr>
        <p:txBody>
          <a:bodyPr/>
          <a:lstStyle/>
          <a:p>
            <a:r>
              <a:rPr lang="en-US" dirty="0"/>
              <a:t>600 million reads which can be multiplexed to sequence hundreds of species simultaneously</a:t>
            </a:r>
          </a:p>
        </p:txBody>
      </p:sp>
      <p:pic>
        <p:nvPicPr>
          <p:cNvPr id="6" name="Picture 2" descr="https://www.duke-nus.edu.sg/sites/default/files/illumina_hiseq.jpg">
            <a:extLst>
              <a:ext uri="{FF2B5EF4-FFF2-40B4-BE49-F238E27FC236}">
                <a16:creationId xmlns:a16="http://schemas.microsoft.com/office/drawing/2014/main" id="{481D0C1E-8C73-4485-A9B5-2DD6B4C9C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 y="3239606"/>
            <a:ext cx="5901070" cy="271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6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B968459-6960-4F4C-9661-E802F7A99734}"/>
              </a:ext>
            </a:extLst>
          </p:cNvPr>
          <p:cNvGrpSpPr/>
          <p:nvPr/>
        </p:nvGrpSpPr>
        <p:grpSpPr>
          <a:xfrm>
            <a:off x="937273" y="0"/>
            <a:ext cx="10317454" cy="6858000"/>
            <a:chOff x="1874546" y="0"/>
            <a:chExt cx="10317454" cy="6858000"/>
          </a:xfrm>
        </p:grpSpPr>
        <p:pic>
          <p:nvPicPr>
            <p:cNvPr id="4" name="Picture 4" descr="http://seqanswers.com/forums/images/content/ilmn-step7-12.jpg">
              <a:extLst>
                <a:ext uri="{FF2B5EF4-FFF2-40B4-BE49-F238E27FC236}">
                  <a16:creationId xmlns:a16="http://schemas.microsoft.com/office/drawing/2014/main" id="{EBFA99CC-0C1F-448B-B287-B20EE22C6A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3" t="-1" r="1" b="15"/>
            <a:stretch/>
          </p:blipFill>
          <p:spPr bwMode="auto">
            <a:xfrm>
              <a:off x="7102358" y="0"/>
              <a:ext cx="50896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59E3367-6E93-4C57-A31A-22F26E595F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 t="85" r="1" b="-1"/>
            <a:stretch/>
          </p:blipFill>
          <p:spPr bwMode="auto">
            <a:xfrm>
              <a:off x="1874546" y="0"/>
              <a:ext cx="522781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83880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tabarcoding inference of trophic and symbiotic ...">
            <a:extLst>
              <a:ext uri="{FF2B5EF4-FFF2-40B4-BE49-F238E27FC236}">
                <a16:creationId xmlns:a16="http://schemas.microsoft.com/office/drawing/2014/main" id="{0B2C23B4-8D7F-4C08-B10F-4676297B5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936" y="-15240"/>
            <a:ext cx="6249064" cy="68884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037453-311D-4EEA-AB78-0182D74D7A67}"/>
              </a:ext>
            </a:extLst>
          </p:cNvPr>
          <p:cNvSpPr/>
          <p:nvPr/>
        </p:nvSpPr>
        <p:spPr>
          <a:xfrm>
            <a:off x="267286" y="12680"/>
            <a:ext cx="5508481" cy="1938992"/>
          </a:xfrm>
          <a:prstGeom prst="rect">
            <a:avLst/>
          </a:prstGeom>
        </p:spPr>
        <p:txBody>
          <a:bodyPr wrap="square">
            <a:spAutoFit/>
          </a:bodyPr>
          <a:lstStyle/>
          <a:p>
            <a:r>
              <a:rPr lang="en-US" sz="4000" b="1" dirty="0"/>
              <a:t>Novel technology requires novel solutions</a:t>
            </a:r>
          </a:p>
        </p:txBody>
      </p:sp>
      <p:sp>
        <p:nvSpPr>
          <p:cNvPr id="4" name="Rectangle 3">
            <a:extLst>
              <a:ext uri="{FF2B5EF4-FFF2-40B4-BE49-F238E27FC236}">
                <a16:creationId xmlns:a16="http://schemas.microsoft.com/office/drawing/2014/main" id="{B95E119A-B4B8-4B6E-8B3F-9EC0F7167AD7}"/>
              </a:ext>
            </a:extLst>
          </p:cNvPr>
          <p:cNvSpPr/>
          <p:nvPr/>
        </p:nvSpPr>
        <p:spPr>
          <a:xfrm>
            <a:off x="565720" y="2870225"/>
            <a:ext cx="4612022" cy="3539430"/>
          </a:xfrm>
          <a:prstGeom prst="rect">
            <a:avLst/>
          </a:prstGeom>
        </p:spPr>
        <p:txBody>
          <a:bodyPr wrap="square">
            <a:spAutoFit/>
          </a:bodyPr>
          <a:lstStyle/>
          <a:p>
            <a:r>
              <a:rPr lang="en-US" sz="3200" dirty="0"/>
              <a:t>Novel sequencing technologies allow old questions to be answered in new ways BUT we need new computational methods to handle them</a:t>
            </a:r>
          </a:p>
        </p:txBody>
      </p:sp>
    </p:spTree>
    <p:extLst>
      <p:ext uri="{BB962C8B-B14F-4D97-AF65-F5344CB8AC3E}">
        <p14:creationId xmlns:p14="http://schemas.microsoft.com/office/powerpoint/2010/main" val="251517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DD47-5E27-40E7-AF25-F5C5AB8123C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8A6959F-784A-40FD-80B4-C7E8C0A03BC7}"/>
              </a:ext>
            </a:extLst>
          </p:cNvPr>
          <p:cNvSpPr>
            <a:spLocks noGrp="1"/>
          </p:cNvSpPr>
          <p:nvPr>
            <p:ph idx="1"/>
          </p:nvPr>
        </p:nvSpPr>
        <p:spPr/>
        <p:txBody>
          <a:bodyPr/>
          <a:lstStyle/>
          <a:p>
            <a:pPr marL="0" indent="0">
              <a:buNone/>
            </a:pPr>
            <a:r>
              <a:rPr lang="en-US" dirty="0"/>
              <a:t>https://github.com/dominicev/Phyloinformatica</a:t>
            </a:r>
          </a:p>
        </p:txBody>
      </p:sp>
    </p:spTree>
    <p:extLst>
      <p:ext uri="{BB962C8B-B14F-4D97-AF65-F5344CB8AC3E}">
        <p14:creationId xmlns:p14="http://schemas.microsoft.com/office/powerpoint/2010/main" val="159471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0D74-5DF3-4F47-8E3A-ADABA479A1DB}"/>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2EC8D856-2D1F-4472-BA27-62281356CF46}"/>
              </a:ext>
            </a:extLst>
          </p:cNvPr>
          <p:cNvSpPr>
            <a:spLocks noGrp="1"/>
          </p:cNvSpPr>
          <p:nvPr>
            <p:ph idx="1"/>
          </p:nvPr>
        </p:nvSpPr>
        <p:spPr/>
        <p:txBody>
          <a:bodyPr/>
          <a:lstStyle/>
          <a:p>
            <a:r>
              <a:rPr lang="en-US" dirty="0"/>
              <a:t>Multiple sequence alignment (homology searching)</a:t>
            </a:r>
          </a:p>
        </p:txBody>
      </p:sp>
      <p:pic>
        <p:nvPicPr>
          <p:cNvPr id="1026" name="Picture 2" descr="https://upload.wikimedia.org/wikipedia/commons/7/79/RPLP0_90_ClustalW_aln.gif">
            <a:extLst>
              <a:ext uri="{FF2B5EF4-FFF2-40B4-BE49-F238E27FC236}">
                <a16:creationId xmlns:a16="http://schemas.microsoft.com/office/drawing/2014/main" id="{F459681A-7910-49E4-9560-9110783C4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572" y="2258736"/>
            <a:ext cx="7923692" cy="447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23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464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6E313E-75CD-4B0E-93BA-369C5D160A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215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0D74-5DF3-4F47-8E3A-ADABA479A1DB}"/>
              </a:ext>
            </a:extLst>
          </p:cNvPr>
          <p:cNvSpPr>
            <a:spLocks noGrp="1"/>
          </p:cNvSpPr>
          <p:nvPr>
            <p:ph type="title"/>
          </p:nvPr>
        </p:nvSpPr>
        <p:spPr>
          <a:xfrm>
            <a:off x="0" y="0"/>
            <a:ext cx="5456274" cy="2665154"/>
          </a:xfrm>
        </p:spPr>
        <p:txBody>
          <a:bodyPr>
            <a:normAutofit/>
          </a:bodyPr>
          <a:lstStyle/>
          <a:p>
            <a:r>
              <a:rPr lang="en-US" dirty="0"/>
              <a:t>Examples of computational biology problems</a:t>
            </a:r>
          </a:p>
        </p:txBody>
      </p:sp>
      <p:sp>
        <p:nvSpPr>
          <p:cNvPr id="3" name="Content Placeholder 2">
            <a:extLst>
              <a:ext uri="{FF2B5EF4-FFF2-40B4-BE49-F238E27FC236}">
                <a16:creationId xmlns:a16="http://schemas.microsoft.com/office/drawing/2014/main" id="{2EC8D856-2D1F-4472-BA27-62281356CF46}"/>
              </a:ext>
            </a:extLst>
          </p:cNvPr>
          <p:cNvSpPr>
            <a:spLocks noGrp="1"/>
          </p:cNvSpPr>
          <p:nvPr>
            <p:ph idx="1"/>
          </p:nvPr>
        </p:nvSpPr>
        <p:spPr>
          <a:xfrm>
            <a:off x="-39928" y="2434856"/>
            <a:ext cx="4977809" cy="2838340"/>
          </a:xfrm>
        </p:spPr>
        <p:txBody>
          <a:bodyPr/>
          <a:lstStyle/>
          <a:p>
            <a:r>
              <a:rPr lang="en-US" dirty="0"/>
              <a:t>Assembling sequenced genomes</a:t>
            </a:r>
          </a:p>
        </p:txBody>
      </p:sp>
      <p:grpSp>
        <p:nvGrpSpPr>
          <p:cNvPr id="4" name="Group 3">
            <a:extLst>
              <a:ext uri="{FF2B5EF4-FFF2-40B4-BE49-F238E27FC236}">
                <a16:creationId xmlns:a16="http://schemas.microsoft.com/office/drawing/2014/main" id="{DA408E26-C65A-49EB-B0C0-3C0261BD831A}"/>
              </a:ext>
            </a:extLst>
          </p:cNvPr>
          <p:cNvGrpSpPr/>
          <p:nvPr/>
        </p:nvGrpSpPr>
        <p:grpSpPr>
          <a:xfrm>
            <a:off x="4316819" y="2307266"/>
            <a:ext cx="7738729" cy="4398144"/>
            <a:chOff x="4433777" y="850721"/>
            <a:chExt cx="8495414" cy="4982492"/>
          </a:xfrm>
        </p:grpSpPr>
        <p:pic>
          <p:nvPicPr>
            <p:cNvPr id="5122" name="Picture 2" descr="| Approaches for reference-based genome assembly. (A) Shorter-read guided assembly. In this method, shorter reads are aligned against the reference genome, a consensus assembly is generated, and structural variations are detected. It can also be used to detect contamination in the sequenced reads. This approach is used when genomes are (Continued)">
              <a:extLst>
                <a:ext uri="{FF2B5EF4-FFF2-40B4-BE49-F238E27FC236}">
                  <a16:creationId xmlns:a16="http://schemas.microsoft.com/office/drawing/2014/main" id="{8B8D2CA7-6D50-4FAE-84F5-1381CAC703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357"/>
            <a:stretch/>
          </p:blipFill>
          <p:spPr bwMode="auto">
            <a:xfrm>
              <a:off x="8988169" y="850721"/>
              <a:ext cx="3941022" cy="4982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 Approaches for reference-based genome assembly. (A) Shorter-read guided assembly. In this method, shorter reads are aligned against the reference genome, a consensus assembly is generated, and structural variations are detected. It can also be used to detect contamination in the sequenced reads. This approach is used when genomes are (Continued)">
              <a:extLst>
                <a:ext uri="{FF2B5EF4-FFF2-40B4-BE49-F238E27FC236}">
                  <a16:creationId xmlns:a16="http://schemas.microsoft.com/office/drawing/2014/main" id="{A428E211-9897-4BC3-8BA9-EE43EEA62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644"/>
            <a:stretch/>
          </p:blipFill>
          <p:spPr bwMode="auto">
            <a:xfrm>
              <a:off x="4433777" y="850721"/>
              <a:ext cx="4554392" cy="49758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3225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0D74-5DF3-4F47-8E3A-ADABA479A1DB}"/>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2EC8D856-2D1F-4472-BA27-62281356CF46}"/>
              </a:ext>
            </a:extLst>
          </p:cNvPr>
          <p:cNvSpPr>
            <a:spLocks noGrp="1"/>
          </p:cNvSpPr>
          <p:nvPr>
            <p:ph idx="1"/>
          </p:nvPr>
        </p:nvSpPr>
        <p:spPr/>
        <p:txBody>
          <a:bodyPr/>
          <a:lstStyle/>
          <a:p>
            <a:r>
              <a:rPr lang="en-US" dirty="0"/>
              <a:t>Classify novel data using known data (machine learning)</a:t>
            </a:r>
          </a:p>
        </p:txBody>
      </p:sp>
      <p:pic>
        <p:nvPicPr>
          <p:cNvPr id="4098" name="Picture 2" descr="machine learning tutorial - Blog - Nearshore Software ...">
            <a:extLst>
              <a:ext uri="{FF2B5EF4-FFF2-40B4-BE49-F238E27FC236}">
                <a16:creationId xmlns:a16="http://schemas.microsoft.com/office/drawing/2014/main" id="{217CBFC0-F842-4C36-B936-67979CBBA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009" y="2620921"/>
            <a:ext cx="10012325" cy="387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83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0D74-5DF3-4F47-8E3A-ADABA479A1DB}"/>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2EC8D856-2D1F-4472-BA27-62281356CF46}"/>
              </a:ext>
            </a:extLst>
          </p:cNvPr>
          <p:cNvSpPr>
            <a:spLocks noGrp="1"/>
          </p:cNvSpPr>
          <p:nvPr>
            <p:ph idx="1"/>
          </p:nvPr>
        </p:nvSpPr>
        <p:spPr/>
        <p:txBody>
          <a:bodyPr/>
          <a:lstStyle/>
          <a:p>
            <a:r>
              <a:rPr lang="en-US" dirty="0"/>
              <a:t>Comparative genomics</a:t>
            </a:r>
          </a:p>
        </p:txBody>
      </p:sp>
      <p:pic>
        <p:nvPicPr>
          <p:cNvPr id="4" name="Picture 3">
            <a:extLst>
              <a:ext uri="{FF2B5EF4-FFF2-40B4-BE49-F238E27FC236}">
                <a16:creationId xmlns:a16="http://schemas.microsoft.com/office/drawing/2014/main" id="{C163D0CC-178D-4481-88C1-0433F1D95739}"/>
              </a:ext>
            </a:extLst>
          </p:cNvPr>
          <p:cNvPicPr>
            <a:picLocks noChangeAspect="1"/>
          </p:cNvPicPr>
          <p:nvPr/>
        </p:nvPicPr>
        <p:blipFill rotWithShape="1">
          <a:blip r:embed="rId2"/>
          <a:srcRect l="13750" t="19070" r="31890" b="14108"/>
          <a:stretch/>
        </p:blipFill>
        <p:spPr>
          <a:xfrm>
            <a:off x="6096000" y="2535604"/>
            <a:ext cx="5851451" cy="4045950"/>
          </a:xfrm>
          <a:prstGeom prst="rect">
            <a:avLst/>
          </a:prstGeom>
        </p:spPr>
      </p:pic>
      <p:pic>
        <p:nvPicPr>
          <p:cNvPr id="6" name="Picture 5">
            <a:extLst>
              <a:ext uri="{FF2B5EF4-FFF2-40B4-BE49-F238E27FC236}">
                <a16:creationId xmlns:a16="http://schemas.microsoft.com/office/drawing/2014/main" id="{22473D98-84BA-4EEE-B072-ED83350C1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45" y="2382910"/>
            <a:ext cx="4517511" cy="4351338"/>
          </a:xfrm>
          <a:prstGeom prst="rect">
            <a:avLst/>
          </a:prstGeom>
        </p:spPr>
      </p:pic>
    </p:spTree>
    <p:extLst>
      <p:ext uri="{BB962C8B-B14F-4D97-AF65-F5344CB8AC3E}">
        <p14:creationId xmlns:p14="http://schemas.microsoft.com/office/powerpoint/2010/main" val="399245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0D74-5DF3-4F47-8E3A-ADABA479A1DB}"/>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2EC8D856-2D1F-4472-BA27-62281356CF46}"/>
              </a:ext>
            </a:extLst>
          </p:cNvPr>
          <p:cNvSpPr>
            <a:spLocks noGrp="1"/>
          </p:cNvSpPr>
          <p:nvPr>
            <p:ph idx="1"/>
          </p:nvPr>
        </p:nvSpPr>
        <p:spPr/>
        <p:txBody>
          <a:bodyPr/>
          <a:lstStyle/>
          <a:p>
            <a:r>
              <a:rPr lang="en-US" dirty="0"/>
              <a:t>Remote sensing</a:t>
            </a:r>
          </a:p>
        </p:txBody>
      </p:sp>
      <p:grpSp>
        <p:nvGrpSpPr>
          <p:cNvPr id="5" name="Group 4">
            <a:extLst>
              <a:ext uri="{FF2B5EF4-FFF2-40B4-BE49-F238E27FC236}">
                <a16:creationId xmlns:a16="http://schemas.microsoft.com/office/drawing/2014/main" id="{744EE917-3B45-4276-94E5-9502645CA1CE}"/>
              </a:ext>
            </a:extLst>
          </p:cNvPr>
          <p:cNvGrpSpPr/>
          <p:nvPr/>
        </p:nvGrpSpPr>
        <p:grpSpPr>
          <a:xfrm>
            <a:off x="3987539" y="1244338"/>
            <a:ext cx="8204462" cy="5776347"/>
            <a:chOff x="2895600" y="2743200"/>
            <a:chExt cx="5943600" cy="4163327"/>
          </a:xfrm>
        </p:grpSpPr>
        <p:sp>
          <p:nvSpPr>
            <p:cNvPr id="6" name="Rectangle 5">
              <a:extLst>
                <a:ext uri="{FF2B5EF4-FFF2-40B4-BE49-F238E27FC236}">
                  <a16:creationId xmlns:a16="http://schemas.microsoft.com/office/drawing/2014/main" id="{A249D7A2-64A1-438C-B324-EEF77994507F}"/>
                </a:ext>
              </a:extLst>
            </p:cNvPr>
            <p:cNvSpPr/>
            <p:nvPr/>
          </p:nvSpPr>
          <p:spPr>
            <a:xfrm>
              <a:off x="2895600" y="2743200"/>
              <a:ext cx="5943600" cy="4114800"/>
            </a:xfrm>
            <a:prstGeom prst="rect">
              <a:avLst/>
            </a:prstGeom>
            <a:solidFill>
              <a:srgbClr val="FFFFF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E1458771-5799-4006-9A49-106F994A7C1D}"/>
                </a:ext>
              </a:extLst>
            </p:cNvPr>
            <p:cNvPicPr>
              <a:picLocks noChangeAspect="1"/>
            </p:cNvPicPr>
            <p:nvPr/>
          </p:nvPicPr>
          <p:blipFill rotWithShape="1">
            <a:blip r:embed="rId2"/>
            <a:srcRect l="25833" t="20371" r="55834" b="20371"/>
            <a:stretch/>
          </p:blipFill>
          <p:spPr>
            <a:xfrm>
              <a:off x="3048000" y="2895600"/>
              <a:ext cx="1676400" cy="3048000"/>
            </a:xfrm>
            <a:prstGeom prst="rect">
              <a:avLst/>
            </a:prstGeom>
          </p:spPr>
        </p:pic>
        <p:pic>
          <p:nvPicPr>
            <p:cNvPr id="8" name="Picture 7">
              <a:extLst>
                <a:ext uri="{FF2B5EF4-FFF2-40B4-BE49-F238E27FC236}">
                  <a16:creationId xmlns:a16="http://schemas.microsoft.com/office/drawing/2014/main" id="{BB2C6AD5-7400-4550-9685-0CC1AE717E00}"/>
                </a:ext>
              </a:extLst>
            </p:cNvPr>
            <p:cNvPicPr>
              <a:picLocks noChangeAspect="1"/>
            </p:cNvPicPr>
            <p:nvPr/>
          </p:nvPicPr>
          <p:blipFill rotWithShape="1">
            <a:blip r:embed="rId3"/>
            <a:srcRect l="49147" t="18889" r="34187" b="23333"/>
            <a:stretch/>
          </p:blipFill>
          <p:spPr>
            <a:xfrm>
              <a:off x="7010400" y="3039744"/>
              <a:ext cx="1676400" cy="3268980"/>
            </a:xfrm>
            <a:prstGeom prst="rect">
              <a:avLst/>
            </a:prstGeom>
          </p:spPr>
        </p:pic>
        <p:sp>
          <p:nvSpPr>
            <p:cNvPr id="9" name="Rectangle 8">
              <a:extLst>
                <a:ext uri="{FF2B5EF4-FFF2-40B4-BE49-F238E27FC236}">
                  <a16:creationId xmlns:a16="http://schemas.microsoft.com/office/drawing/2014/main" id="{87F67E92-F6B2-4DF6-BB5A-D5BD50961662}"/>
                </a:ext>
              </a:extLst>
            </p:cNvPr>
            <p:cNvSpPr/>
            <p:nvPr/>
          </p:nvSpPr>
          <p:spPr>
            <a:xfrm>
              <a:off x="3463648" y="6008514"/>
              <a:ext cx="845103" cy="369332"/>
            </a:xfrm>
            <a:prstGeom prst="rect">
              <a:avLst/>
            </a:prstGeom>
          </p:spPr>
          <p:txBody>
            <a:bodyPr wrap="none">
              <a:spAutoFit/>
            </a:bodyPr>
            <a:lstStyle/>
            <a:p>
              <a:r>
                <a:rPr lang="en-US" b="1" dirty="0"/>
                <a:t>Reality</a:t>
              </a:r>
            </a:p>
          </p:txBody>
        </p:sp>
        <p:sp>
          <p:nvSpPr>
            <p:cNvPr id="10" name="Rectangle 9">
              <a:extLst>
                <a:ext uri="{FF2B5EF4-FFF2-40B4-BE49-F238E27FC236}">
                  <a16:creationId xmlns:a16="http://schemas.microsoft.com/office/drawing/2014/main" id="{8F6B71AD-8497-4CAE-B8DE-0BC7D4C5F6B8}"/>
                </a:ext>
              </a:extLst>
            </p:cNvPr>
            <p:cNvSpPr/>
            <p:nvPr/>
          </p:nvSpPr>
          <p:spPr>
            <a:xfrm>
              <a:off x="7033312" y="6260196"/>
              <a:ext cx="1630575" cy="646331"/>
            </a:xfrm>
            <a:prstGeom prst="rect">
              <a:avLst/>
            </a:prstGeom>
          </p:spPr>
          <p:txBody>
            <a:bodyPr wrap="none">
              <a:spAutoFit/>
            </a:bodyPr>
            <a:lstStyle/>
            <a:p>
              <a:pPr algn="ctr"/>
              <a:r>
                <a:rPr lang="en-US" b="1" dirty="0"/>
                <a:t>Model</a:t>
              </a:r>
            </a:p>
            <a:p>
              <a:pPr algn="ctr"/>
              <a:r>
                <a:rPr lang="en-US" dirty="0"/>
                <a:t>Representation</a:t>
              </a:r>
            </a:p>
          </p:txBody>
        </p:sp>
        <p:sp>
          <p:nvSpPr>
            <p:cNvPr id="11" name="Arrow: Right 10">
              <a:extLst>
                <a:ext uri="{FF2B5EF4-FFF2-40B4-BE49-F238E27FC236}">
                  <a16:creationId xmlns:a16="http://schemas.microsoft.com/office/drawing/2014/main" id="{B7A356CD-016A-4C00-AB5F-22AF1FA051FD}"/>
                </a:ext>
              </a:extLst>
            </p:cNvPr>
            <p:cNvSpPr/>
            <p:nvPr/>
          </p:nvSpPr>
          <p:spPr>
            <a:xfrm>
              <a:off x="4876800" y="3863181"/>
              <a:ext cx="1905000" cy="1166019"/>
            </a:xfrm>
            <a:prstGeom prst="rightArrow">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4135755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3AE5-3E6D-4047-857E-9CC01E803828}"/>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7934F2D8-F7F0-45F4-AA0C-1CC372AECE06}"/>
              </a:ext>
            </a:extLst>
          </p:cNvPr>
          <p:cNvSpPr>
            <a:spLocks noGrp="1"/>
          </p:cNvSpPr>
          <p:nvPr>
            <p:ph idx="1"/>
          </p:nvPr>
        </p:nvSpPr>
        <p:spPr/>
        <p:txBody>
          <a:bodyPr/>
          <a:lstStyle/>
          <a:p>
            <a:r>
              <a:rPr lang="en-US" dirty="0"/>
              <a:t>Analysis of large ecological datasets</a:t>
            </a:r>
          </a:p>
          <a:p>
            <a:pPr marL="0" indent="0">
              <a:buNone/>
            </a:pPr>
            <a:endParaRPr lang="en-US" dirty="0"/>
          </a:p>
        </p:txBody>
      </p:sp>
      <p:pic>
        <p:nvPicPr>
          <p:cNvPr id="4" name="Picture 3">
            <a:extLst>
              <a:ext uri="{FF2B5EF4-FFF2-40B4-BE49-F238E27FC236}">
                <a16:creationId xmlns:a16="http://schemas.microsoft.com/office/drawing/2014/main" id="{BB43B3AA-B6A4-4637-8DC8-A507FFDD3844}"/>
              </a:ext>
            </a:extLst>
          </p:cNvPr>
          <p:cNvPicPr>
            <a:picLocks noChangeAspect="1"/>
          </p:cNvPicPr>
          <p:nvPr/>
        </p:nvPicPr>
        <p:blipFill rotWithShape="1">
          <a:blip r:embed="rId2"/>
          <a:srcRect t="15532" r="21366" b="29759"/>
          <a:stretch/>
        </p:blipFill>
        <p:spPr>
          <a:xfrm>
            <a:off x="1564849" y="2741007"/>
            <a:ext cx="9587059" cy="3751868"/>
          </a:xfrm>
          <a:prstGeom prst="rect">
            <a:avLst/>
          </a:prstGeom>
        </p:spPr>
      </p:pic>
    </p:spTree>
    <p:extLst>
      <p:ext uri="{BB962C8B-B14F-4D97-AF65-F5344CB8AC3E}">
        <p14:creationId xmlns:p14="http://schemas.microsoft.com/office/powerpoint/2010/main" val="99335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B5CC-760D-420B-BA4B-985452029DBF}"/>
              </a:ext>
            </a:extLst>
          </p:cNvPr>
          <p:cNvSpPr>
            <a:spLocks noGrp="1"/>
          </p:cNvSpPr>
          <p:nvPr>
            <p:ph type="title"/>
          </p:nvPr>
        </p:nvSpPr>
        <p:spPr>
          <a:xfrm>
            <a:off x="442274" y="29364"/>
            <a:ext cx="10515600" cy="1325563"/>
          </a:xfrm>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3A117C38-1FBD-4B55-ABAA-F031800BF0D4}"/>
              </a:ext>
            </a:extLst>
          </p:cNvPr>
          <p:cNvSpPr>
            <a:spLocks noGrp="1"/>
          </p:cNvSpPr>
          <p:nvPr>
            <p:ph idx="1"/>
          </p:nvPr>
        </p:nvSpPr>
        <p:spPr/>
        <p:txBody>
          <a:bodyPr>
            <a:normAutofit/>
          </a:bodyPr>
          <a:lstStyle/>
          <a:p>
            <a:r>
              <a:rPr lang="en-US" sz="4800" dirty="0"/>
              <a:t>Network analysis</a:t>
            </a:r>
          </a:p>
        </p:txBody>
      </p:sp>
      <p:pic>
        <p:nvPicPr>
          <p:cNvPr id="1026" name="Picture 2" descr="Disease Networks Show Molecular Connections | Quanta Magazine">
            <a:extLst>
              <a:ext uri="{FF2B5EF4-FFF2-40B4-BE49-F238E27FC236}">
                <a16:creationId xmlns:a16="http://schemas.microsoft.com/office/drawing/2014/main" id="{5F75DF59-6550-4E4C-975C-BBA8781E7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218" y="884230"/>
            <a:ext cx="527208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05FA19-23A8-4899-A26C-66B34D4B5D1B}"/>
              </a:ext>
            </a:extLst>
          </p:cNvPr>
          <p:cNvPicPr>
            <a:picLocks noChangeAspect="1"/>
          </p:cNvPicPr>
          <p:nvPr/>
        </p:nvPicPr>
        <p:blipFill rotWithShape="1">
          <a:blip r:embed="rId3"/>
          <a:srcRect t="26296" b="23333"/>
          <a:stretch/>
        </p:blipFill>
        <p:spPr>
          <a:xfrm>
            <a:off x="0" y="4271127"/>
            <a:ext cx="9144000" cy="2590800"/>
          </a:xfrm>
          <a:prstGeom prst="rect">
            <a:avLst/>
          </a:prstGeom>
        </p:spPr>
      </p:pic>
    </p:spTree>
    <p:extLst>
      <p:ext uri="{BB962C8B-B14F-4D97-AF65-F5344CB8AC3E}">
        <p14:creationId xmlns:p14="http://schemas.microsoft.com/office/powerpoint/2010/main" val="2741464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tic Code | Biology Quiz - Quizizz">
            <a:extLst>
              <a:ext uri="{FF2B5EF4-FFF2-40B4-BE49-F238E27FC236}">
                <a16:creationId xmlns:a16="http://schemas.microsoft.com/office/drawing/2014/main" id="{1AE7A7D9-E99A-48CC-B7E6-51040F680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835" y="2141537"/>
            <a:ext cx="4547753"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B7801F-6E93-4C56-87C6-E977778BB89E}"/>
              </a:ext>
            </a:extLst>
          </p:cNvPr>
          <p:cNvSpPr>
            <a:spLocks noGrp="1"/>
          </p:cNvSpPr>
          <p:nvPr>
            <p:ph type="title"/>
          </p:nvPr>
        </p:nvSpPr>
        <p:spPr/>
        <p:txBody>
          <a:bodyPr/>
          <a:lstStyle/>
          <a:p>
            <a:r>
              <a:rPr lang="en-US" dirty="0"/>
              <a:t>Examples of computational biology problems</a:t>
            </a:r>
          </a:p>
        </p:txBody>
      </p:sp>
      <p:sp>
        <p:nvSpPr>
          <p:cNvPr id="3" name="Content Placeholder 2">
            <a:extLst>
              <a:ext uri="{FF2B5EF4-FFF2-40B4-BE49-F238E27FC236}">
                <a16:creationId xmlns:a16="http://schemas.microsoft.com/office/drawing/2014/main" id="{BCF18757-BA44-49CD-BBD2-9B364D6E2DF0}"/>
              </a:ext>
            </a:extLst>
          </p:cNvPr>
          <p:cNvSpPr>
            <a:spLocks noGrp="1"/>
          </p:cNvSpPr>
          <p:nvPr>
            <p:ph idx="1"/>
          </p:nvPr>
        </p:nvSpPr>
        <p:spPr/>
        <p:txBody>
          <a:bodyPr/>
          <a:lstStyle/>
          <a:p>
            <a:r>
              <a:rPr lang="en-US" dirty="0"/>
              <a:t>Applying complex models to large datasets</a:t>
            </a:r>
          </a:p>
        </p:txBody>
      </p:sp>
      <p:pic>
        <p:nvPicPr>
          <p:cNvPr id="1026" name="Picture 2" descr="Spatial Ecology And Conservation Modeling Applications ...">
            <a:extLst>
              <a:ext uri="{FF2B5EF4-FFF2-40B4-BE49-F238E27FC236}">
                <a16:creationId xmlns:a16="http://schemas.microsoft.com/office/drawing/2014/main" id="{61EE8CA1-3280-4B6C-83F2-8FC4AA978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436" y="2574951"/>
            <a:ext cx="5243168" cy="373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0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0E5F-5359-4642-9E21-E22974005483}"/>
              </a:ext>
            </a:extLst>
          </p:cNvPr>
          <p:cNvSpPr>
            <a:spLocks noGrp="1"/>
          </p:cNvSpPr>
          <p:nvPr>
            <p:ph type="title"/>
          </p:nvPr>
        </p:nvSpPr>
        <p:spPr/>
        <p:txBody>
          <a:bodyPr/>
          <a:lstStyle/>
          <a:p>
            <a:r>
              <a:rPr lang="en-US" dirty="0"/>
              <a:t>Why do YOU want to learn computational biology?</a:t>
            </a:r>
          </a:p>
        </p:txBody>
      </p:sp>
      <p:sp>
        <p:nvSpPr>
          <p:cNvPr id="3" name="Content Placeholder 2">
            <a:extLst>
              <a:ext uri="{FF2B5EF4-FFF2-40B4-BE49-F238E27FC236}">
                <a16:creationId xmlns:a16="http://schemas.microsoft.com/office/drawing/2014/main" id="{6E15DB4B-1050-45AB-9763-E2DE0730CF3A}"/>
              </a:ext>
            </a:extLst>
          </p:cNvPr>
          <p:cNvSpPr>
            <a:spLocks noGrp="1"/>
          </p:cNvSpPr>
          <p:nvPr>
            <p:ph idx="1"/>
          </p:nvPr>
        </p:nvSpPr>
        <p:spPr/>
        <p:txBody>
          <a:bodyPr/>
          <a:lstStyle/>
          <a:p>
            <a:pPr marL="0" indent="0">
              <a:buNone/>
            </a:pPr>
            <a:r>
              <a:rPr lang="en-US" dirty="0"/>
              <a:t>Coding as a skill</a:t>
            </a:r>
          </a:p>
          <a:p>
            <a:r>
              <a:rPr lang="en-US" dirty="0"/>
              <a:t>Essential for independent research in biology (or any STEM field)</a:t>
            </a:r>
          </a:p>
          <a:p>
            <a:r>
              <a:rPr lang="en-US" dirty="0"/>
              <a:t>Massively expand your job prospects</a:t>
            </a:r>
          </a:p>
          <a:p>
            <a:r>
              <a:rPr lang="en-US" dirty="0"/>
              <a:t>Get things done faster and more efficiently</a:t>
            </a:r>
          </a:p>
          <a:p>
            <a:r>
              <a:rPr lang="en-US" b="1" i="1" dirty="0"/>
              <a:t>Be a different kind of scientist</a:t>
            </a:r>
          </a:p>
          <a:p>
            <a:pPr marL="457200" lvl="1" indent="0">
              <a:buNone/>
            </a:pPr>
            <a:endParaRPr lang="en-US" dirty="0"/>
          </a:p>
        </p:txBody>
      </p:sp>
    </p:spTree>
    <p:extLst>
      <p:ext uri="{BB962C8B-B14F-4D97-AF65-F5344CB8AC3E}">
        <p14:creationId xmlns:p14="http://schemas.microsoft.com/office/powerpoint/2010/main" val="102230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0E5F-5359-4642-9E21-E22974005483}"/>
              </a:ext>
            </a:extLst>
          </p:cNvPr>
          <p:cNvSpPr>
            <a:spLocks noGrp="1"/>
          </p:cNvSpPr>
          <p:nvPr>
            <p:ph type="title"/>
          </p:nvPr>
        </p:nvSpPr>
        <p:spPr>
          <a:xfrm>
            <a:off x="838200" y="250439"/>
            <a:ext cx="10515600" cy="1325563"/>
          </a:xfrm>
        </p:spPr>
        <p:txBody>
          <a:bodyPr/>
          <a:lstStyle/>
          <a:p>
            <a:r>
              <a:rPr lang="en-US" b="1" i="1" dirty="0"/>
              <a:t>Be a different kind of scientist</a:t>
            </a:r>
          </a:p>
        </p:txBody>
      </p:sp>
      <p:graphicFrame>
        <p:nvGraphicFramePr>
          <p:cNvPr id="6" name="Content Placeholder 5">
            <a:extLst>
              <a:ext uri="{FF2B5EF4-FFF2-40B4-BE49-F238E27FC236}">
                <a16:creationId xmlns:a16="http://schemas.microsoft.com/office/drawing/2014/main" id="{7C35D738-37CC-4A4B-84E8-5C53D3061B2E}"/>
              </a:ext>
            </a:extLst>
          </p:cNvPr>
          <p:cNvGraphicFramePr>
            <a:graphicFrameLocks noGrp="1"/>
          </p:cNvGraphicFramePr>
          <p:nvPr>
            <p:ph idx="1"/>
            <p:extLst>
              <p:ext uri="{D42A27DB-BD31-4B8C-83A1-F6EECF244321}">
                <p14:modId xmlns:p14="http://schemas.microsoft.com/office/powerpoint/2010/main" val="3503155517"/>
              </p:ext>
            </p:extLst>
          </p:nvPr>
        </p:nvGraphicFramePr>
        <p:xfrm>
          <a:off x="838200" y="1449207"/>
          <a:ext cx="10515600" cy="515835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08483"/>
                    </a:ext>
                  </a:extLst>
                </a:gridCol>
                <a:gridCol w="3505200">
                  <a:extLst>
                    <a:ext uri="{9D8B030D-6E8A-4147-A177-3AD203B41FA5}">
                      <a16:colId xmlns:a16="http://schemas.microsoft.com/office/drawing/2014/main" val="1727095927"/>
                    </a:ext>
                  </a:extLst>
                </a:gridCol>
                <a:gridCol w="3505200">
                  <a:extLst>
                    <a:ext uri="{9D8B030D-6E8A-4147-A177-3AD203B41FA5}">
                      <a16:colId xmlns:a16="http://schemas.microsoft.com/office/drawing/2014/main" val="4127810103"/>
                    </a:ext>
                  </a:extLst>
                </a:gridCol>
              </a:tblGrid>
              <a:tr h="830194">
                <a:tc>
                  <a:txBody>
                    <a:bodyPr/>
                    <a:lstStyle/>
                    <a:p>
                      <a:endParaRPr lang="en-US" sz="3200" dirty="0"/>
                    </a:p>
                  </a:txBody>
                  <a:tcPr/>
                </a:tc>
                <a:tc>
                  <a:txBody>
                    <a:bodyPr/>
                    <a:lstStyle/>
                    <a:p>
                      <a:r>
                        <a:rPr lang="en-US" sz="3200" dirty="0"/>
                        <a:t>Empirical biologist</a:t>
                      </a:r>
                    </a:p>
                  </a:txBody>
                  <a:tcPr/>
                </a:tc>
                <a:tc>
                  <a:txBody>
                    <a:bodyPr/>
                    <a:lstStyle/>
                    <a:p>
                      <a:r>
                        <a:rPr lang="en-US" sz="3200" dirty="0"/>
                        <a:t>Computational biologist</a:t>
                      </a:r>
                    </a:p>
                  </a:txBody>
                  <a:tcPr/>
                </a:tc>
                <a:extLst>
                  <a:ext uri="{0D108BD9-81ED-4DB2-BD59-A6C34878D82A}">
                    <a16:rowId xmlns:a16="http://schemas.microsoft.com/office/drawing/2014/main" val="1963342713"/>
                  </a:ext>
                </a:extLst>
              </a:tr>
              <a:tr h="830194">
                <a:tc>
                  <a:txBody>
                    <a:bodyPr/>
                    <a:lstStyle/>
                    <a:p>
                      <a:r>
                        <a:rPr lang="en-US" sz="2800" dirty="0"/>
                        <a:t>Length of papers</a:t>
                      </a:r>
                    </a:p>
                  </a:txBody>
                  <a:tcPr/>
                </a:tc>
                <a:tc>
                  <a:txBody>
                    <a:bodyPr/>
                    <a:lstStyle/>
                    <a:p>
                      <a:r>
                        <a:rPr lang="en-US" sz="2800" dirty="0"/>
                        <a:t>Long (usually)</a:t>
                      </a:r>
                    </a:p>
                  </a:txBody>
                  <a:tcPr/>
                </a:tc>
                <a:tc>
                  <a:txBody>
                    <a:bodyPr/>
                    <a:lstStyle/>
                    <a:p>
                      <a:r>
                        <a:rPr lang="en-US" sz="2800" dirty="0"/>
                        <a:t>Very short (often)</a:t>
                      </a:r>
                    </a:p>
                  </a:txBody>
                  <a:tcPr/>
                </a:tc>
                <a:extLst>
                  <a:ext uri="{0D108BD9-81ED-4DB2-BD59-A6C34878D82A}">
                    <a16:rowId xmlns:a16="http://schemas.microsoft.com/office/drawing/2014/main" val="4035833330"/>
                  </a:ext>
                </a:extLst>
              </a:tr>
              <a:tr h="830194">
                <a:tc>
                  <a:txBody>
                    <a:bodyPr/>
                    <a:lstStyle/>
                    <a:p>
                      <a:r>
                        <a:rPr lang="en-US" sz="2800" dirty="0"/>
                        <a:t>How to get citations</a:t>
                      </a:r>
                    </a:p>
                  </a:txBody>
                  <a:tcPr/>
                </a:tc>
                <a:tc>
                  <a:txBody>
                    <a:bodyPr/>
                    <a:lstStyle/>
                    <a:p>
                      <a:r>
                        <a:rPr lang="en-US" sz="2800" dirty="0"/>
                        <a:t>Make an important finding</a:t>
                      </a:r>
                    </a:p>
                  </a:txBody>
                  <a:tcPr/>
                </a:tc>
                <a:tc>
                  <a:txBody>
                    <a:bodyPr/>
                    <a:lstStyle/>
                    <a:p>
                      <a:r>
                        <a:rPr lang="en-US" sz="2800" dirty="0"/>
                        <a:t>Make a useful tool</a:t>
                      </a:r>
                    </a:p>
                  </a:txBody>
                  <a:tcPr/>
                </a:tc>
                <a:extLst>
                  <a:ext uri="{0D108BD9-81ED-4DB2-BD59-A6C34878D82A}">
                    <a16:rowId xmlns:a16="http://schemas.microsoft.com/office/drawing/2014/main" val="1977114958"/>
                  </a:ext>
                </a:extLst>
              </a:tr>
              <a:tr h="830194">
                <a:tc>
                  <a:txBody>
                    <a:bodyPr/>
                    <a:lstStyle/>
                    <a:p>
                      <a:r>
                        <a:rPr lang="en-US" sz="2800" dirty="0"/>
                        <a:t>How you spend your research time</a:t>
                      </a:r>
                    </a:p>
                  </a:txBody>
                  <a:tcPr/>
                </a:tc>
                <a:tc>
                  <a:txBody>
                    <a:bodyPr/>
                    <a:lstStyle/>
                    <a:p>
                      <a:r>
                        <a:rPr lang="en-US" sz="2800" dirty="0"/>
                        <a:t>Writing papers, analyzing data, writing grants</a:t>
                      </a:r>
                    </a:p>
                  </a:txBody>
                  <a:tcPr/>
                </a:tc>
                <a:tc>
                  <a:txBody>
                    <a:bodyPr/>
                    <a:lstStyle/>
                    <a:p>
                      <a:r>
                        <a:rPr lang="en-US" sz="2800" dirty="0"/>
                        <a:t>Writing code, writing grants</a:t>
                      </a:r>
                    </a:p>
                  </a:txBody>
                  <a:tcPr/>
                </a:tc>
                <a:extLst>
                  <a:ext uri="{0D108BD9-81ED-4DB2-BD59-A6C34878D82A}">
                    <a16:rowId xmlns:a16="http://schemas.microsoft.com/office/drawing/2014/main" val="1693963012"/>
                  </a:ext>
                </a:extLst>
              </a:tr>
              <a:tr h="830194">
                <a:tc>
                  <a:txBody>
                    <a:bodyPr/>
                    <a:lstStyle/>
                    <a:p>
                      <a:r>
                        <a:rPr lang="en-US" sz="2800" dirty="0"/>
                        <a:t>How to get famous</a:t>
                      </a:r>
                    </a:p>
                  </a:txBody>
                  <a:tcPr/>
                </a:tc>
                <a:tc>
                  <a:txBody>
                    <a:bodyPr/>
                    <a:lstStyle/>
                    <a:p>
                      <a:r>
                        <a:rPr lang="en-US" sz="2800" dirty="0"/>
                        <a:t>Be prolific</a:t>
                      </a:r>
                    </a:p>
                  </a:txBody>
                  <a:tcPr/>
                </a:tc>
                <a:tc>
                  <a:txBody>
                    <a:bodyPr/>
                    <a:lstStyle/>
                    <a:p>
                      <a:r>
                        <a:rPr lang="en-US" sz="2800" dirty="0"/>
                        <a:t>Help people use your useful tool</a:t>
                      </a:r>
                    </a:p>
                  </a:txBody>
                  <a:tcPr/>
                </a:tc>
                <a:extLst>
                  <a:ext uri="{0D108BD9-81ED-4DB2-BD59-A6C34878D82A}">
                    <a16:rowId xmlns:a16="http://schemas.microsoft.com/office/drawing/2014/main" val="3402235876"/>
                  </a:ext>
                </a:extLst>
              </a:tr>
            </a:tbl>
          </a:graphicData>
        </a:graphic>
      </p:graphicFrame>
    </p:spTree>
    <p:extLst>
      <p:ext uri="{BB962C8B-B14F-4D97-AF65-F5344CB8AC3E}">
        <p14:creationId xmlns:p14="http://schemas.microsoft.com/office/powerpoint/2010/main" val="5621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7A0D-6639-410D-A852-3F585B6B6A38}"/>
              </a:ext>
            </a:extLst>
          </p:cNvPr>
          <p:cNvSpPr>
            <a:spLocks noGrp="1"/>
          </p:cNvSpPr>
          <p:nvPr>
            <p:ph type="title"/>
          </p:nvPr>
        </p:nvSpPr>
        <p:spPr>
          <a:xfrm>
            <a:off x="743932" y="96076"/>
            <a:ext cx="10515600" cy="1325563"/>
          </a:xfrm>
        </p:spPr>
        <p:txBody>
          <a:bodyPr/>
          <a:lstStyle/>
          <a:p>
            <a:r>
              <a:rPr lang="en-US" dirty="0"/>
              <a:t>Some of the biggest computational biology papers</a:t>
            </a:r>
          </a:p>
        </p:txBody>
      </p:sp>
      <p:pic>
        <p:nvPicPr>
          <p:cNvPr id="6" name="Picture 5">
            <a:extLst>
              <a:ext uri="{FF2B5EF4-FFF2-40B4-BE49-F238E27FC236}">
                <a16:creationId xmlns:a16="http://schemas.microsoft.com/office/drawing/2014/main" id="{9E1B95C7-A0DB-40FD-8C2F-6224816199ED}"/>
              </a:ext>
            </a:extLst>
          </p:cNvPr>
          <p:cNvPicPr>
            <a:picLocks noChangeAspect="1"/>
          </p:cNvPicPr>
          <p:nvPr/>
        </p:nvPicPr>
        <p:blipFill rotWithShape="1">
          <a:blip r:embed="rId2"/>
          <a:srcRect l="1688" t="18144" r="3703" b="39656"/>
          <a:stretch/>
        </p:blipFill>
        <p:spPr>
          <a:xfrm>
            <a:off x="6096000" y="1508289"/>
            <a:ext cx="5989163" cy="2894029"/>
          </a:xfrm>
          <a:prstGeom prst="rect">
            <a:avLst/>
          </a:prstGeom>
        </p:spPr>
      </p:pic>
      <p:sp>
        <p:nvSpPr>
          <p:cNvPr id="7" name="Rectangle 6">
            <a:extLst>
              <a:ext uri="{FF2B5EF4-FFF2-40B4-BE49-F238E27FC236}">
                <a16:creationId xmlns:a16="http://schemas.microsoft.com/office/drawing/2014/main" id="{6FA26BEF-C027-49D4-BF3D-6B39BA6A01A1}"/>
              </a:ext>
            </a:extLst>
          </p:cNvPr>
          <p:cNvSpPr/>
          <p:nvPr/>
        </p:nvSpPr>
        <p:spPr>
          <a:xfrm>
            <a:off x="6461681" y="4488968"/>
            <a:ext cx="5257800" cy="1969770"/>
          </a:xfrm>
          <a:prstGeom prst="rect">
            <a:avLst/>
          </a:prstGeom>
        </p:spPr>
        <p:txBody>
          <a:bodyPr wrap="square">
            <a:spAutoFit/>
          </a:bodyPr>
          <a:lstStyle/>
          <a:p>
            <a:r>
              <a:rPr lang="en-US" dirty="0"/>
              <a:t>40,289 citations (Oct. 2014)</a:t>
            </a:r>
          </a:p>
          <a:p>
            <a:r>
              <a:rPr lang="en-US" dirty="0"/>
              <a:t>8 pages</a:t>
            </a:r>
          </a:p>
          <a:p>
            <a:endParaRPr lang="en-US" dirty="0"/>
          </a:p>
          <a:p>
            <a:r>
              <a:rPr lang="en-US" dirty="0"/>
              <a:t>As of 2014 this was the 10</a:t>
            </a:r>
            <a:r>
              <a:rPr lang="en-US" baseline="30000" dirty="0"/>
              <a:t>th</a:t>
            </a:r>
            <a:r>
              <a:rPr lang="en-US" dirty="0"/>
              <a:t> highest cited paper in all of science.</a:t>
            </a:r>
          </a:p>
          <a:p>
            <a:endParaRPr lang="en-US" dirty="0"/>
          </a:p>
          <a:p>
            <a:r>
              <a:rPr lang="en-US" sz="1200" dirty="0"/>
              <a:t>https://www.nature.com/news/the-top-100-papers-1.16224</a:t>
            </a:r>
          </a:p>
        </p:txBody>
      </p:sp>
      <p:pic>
        <p:nvPicPr>
          <p:cNvPr id="10" name="Picture 9">
            <a:extLst>
              <a:ext uri="{FF2B5EF4-FFF2-40B4-BE49-F238E27FC236}">
                <a16:creationId xmlns:a16="http://schemas.microsoft.com/office/drawing/2014/main" id="{8232FFBD-B15B-426F-B157-4E7DF711056E}"/>
              </a:ext>
            </a:extLst>
          </p:cNvPr>
          <p:cNvPicPr>
            <a:picLocks noChangeAspect="1"/>
          </p:cNvPicPr>
          <p:nvPr/>
        </p:nvPicPr>
        <p:blipFill rotWithShape="1">
          <a:blip r:embed="rId3"/>
          <a:srcRect l="12523" t="29004" r="19126" b="33058"/>
          <a:stretch/>
        </p:blipFill>
        <p:spPr>
          <a:xfrm>
            <a:off x="743932" y="1649689"/>
            <a:ext cx="4326904" cy="2601798"/>
          </a:xfrm>
          <a:prstGeom prst="rect">
            <a:avLst/>
          </a:prstGeom>
        </p:spPr>
      </p:pic>
      <p:sp>
        <p:nvSpPr>
          <p:cNvPr id="11" name="Rectangle 10">
            <a:extLst>
              <a:ext uri="{FF2B5EF4-FFF2-40B4-BE49-F238E27FC236}">
                <a16:creationId xmlns:a16="http://schemas.microsoft.com/office/drawing/2014/main" id="{48A9E84E-B6D2-4941-B828-DACD1DEA0474}"/>
              </a:ext>
            </a:extLst>
          </p:cNvPr>
          <p:cNvSpPr/>
          <p:nvPr/>
        </p:nvSpPr>
        <p:spPr>
          <a:xfrm>
            <a:off x="278484" y="4564383"/>
            <a:ext cx="5257800" cy="1969770"/>
          </a:xfrm>
          <a:prstGeom prst="rect">
            <a:avLst/>
          </a:prstGeom>
        </p:spPr>
        <p:txBody>
          <a:bodyPr wrap="square">
            <a:spAutoFit/>
          </a:bodyPr>
          <a:lstStyle/>
          <a:p>
            <a:r>
              <a:rPr lang="en-US" dirty="0"/>
              <a:t>63,875 citations (Aug. 2021)</a:t>
            </a:r>
          </a:p>
          <a:p>
            <a:r>
              <a:rPr lang="en-US" dirty="0"/>
              <a:t>8 pages</a:t>
            </a:r>
          </a:p>
          <a:p>
            <a:endParaRPr lang="en-US" dirty="0"/>
          </a:p>
          <a:p>
            <a:r>
              <a:rPr lang="en-US" dirty="0"/>
              <a:t>As of 2014 this was the 12</a:t>
            </a:r>
            <a:r>
              <a:rPr lang="en-US" baseline="30000" dirty="0"/>
              <a:t>th</a:t>
            </a:r>
            <a:r>
              <a:rPr lang="en-US" dirty="0"/>
              <a:t> highest cited paper in all of science.</a:t>
            </a:r>
          </a:p>
          <a:p>
            <a:endParaRPr lang="en-US" dirty="0"/>
          </a:p>
          <a:p>
            <a:r>
              <a:rPr lang="en-US" sz="1200" dirty="0"/>
              <a:t>https://www.nature.com/news/the-top-100-papers-1.16224</a:t>
            </a:r>
          </a:p>
        </p:txBody>
      </p:sp>
    </p:spTree>
    <p:extLst>
      <p:ext uri="{BB962C8B-B14F-4D97-AF65-F5344CB8AC3E}">
        <p14:creationId xmlns:p14="http://schemas.microsoft.com/office/powerpoint/2010/main" val="285229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6E313E-75CD-4B0E-93BA-369C5D160A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71447" y="-1899139"/>
            <a:ext cx="19147693" cy="14360770"/>
          </a:xfrm>
          <a:prstGeom prst="rect">
            <a:avLst/>
          </a:prstGeom>
        </p:spPr>
      </p:pic>
    </p:spTree>
    <p:extLst>
      <p:ext uri="{BB962C8B-B14F-4D97-AF65-F5344CB8AC3E}">
        <p14:creationId xmlns:p14="http://schemas.microsoft.com/office/powerpoint/2010/main" val="2984500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E10A55-AA65-4E1E-A20B-CD585190D146}"/>
              </a:ext>
            </a:extLst>
          </p:cNvPr>
          <p:cNvSpPr txBox="1">
            <a:spLocks/>
          </p:cNvSpPr>
          <p:nvPr/>
        </p:nvSpPr>
        <p:spPr>
          <a:xfrm>
            <a:off x="743932" y="960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Some of the biggest computational biology papers</a:t>
            </a:r>
            <a:endParaRPr lang="en-US" dirty="0"/>
          </a:p>
        </p:txBody>
      </p:sp>
      <p:pic>
        <p:nvPicPr>
          <p:cNvPr id="2" name="Picture 1">
            <a:extLst>
              <a:ext uri="{FF2B5EF4-FFF2-40B4-BE49-F238E27FC236}">
                <a16:creationId xmlns:a16="http://schemas.microsoft.com/office/drawing/2014/main" id="{438C2F3C-17D6-4605-987E-D5571ADE0389}"/>
              </a:ext>
            </a:extLst>
          </p:cNvPr>
          <p:cNvPicPr>
            <a:picLocks noChangeAspect="1"/>
          </p:cNvPicPr>
          <p:nvPr/>
        </p:nvPicPr>
        <p:blipFill rotWithShape="1">
          <a:blip r:embed="rId2"/>
          <a:srcRect l="7452" t="16770" r="13565" b="56701"/>
          <a:stretch/>
        </p:blipFill>
        <p:spPr>
          <a:xfrm>
            <a:off x="292230" y="1543779"/>
            <a:ext cx="7961283" cy="2877392"/>
          </a:xfrm>
          <a:prstGeom prst="rect">
            <a:avLst/>
          </a:prstGeom>
        </p:spPr>
      </p:pic>
      <p:sp>
        <p:nvSpPr>
          <p:cNvPr id="10" name="Rectangle 9">
            <a:extLst>
              <a:ext uri="{FF2B5EF4-FFF2-40B4-BE49-F238E27FC236}">
                <a16:creationId xmlns:a16="http://schemas.microsoft.com/office/drawing/2014/main" id="{B6918953-C311-4EAA-AD23-545AD748328E}"/>
              </a:ext>
            </a:extLst>
          </p:cNvPr>
          <p:cNvSpPr/>
          <p:nvPr/>
        </p:nvSpPr>
        <p:spPr>
          <a:xfrm>
            <a:off x="427913" y="4329336"/>
            <a:ext cx="5257800" cy="923330"/>
          </a:xfrm>
          <a:prstGeom prst="rect">
            <a:avLst/>
          </a:prstGeom>
        </p:spPr>
        <p:txBody>
          <a:bodyPr wrap="square">
            <a:spAutoFit/>
          </a:bodyPr>
          <a:lstStyle/>
          <a:p>
            <a:r>
              <a:rPr lang="en-US" dirty="0"/>
              <a:t>29,809 citations (Aug. 2021)</a:t>
            </a:r>
          </a:p>
          <a:p>
            <a:r>
              <a:rPr lang="en-US" dirty="0"/>
              <a:t>7 pages</a:t>
            </a:r>
          </a:p>
          <a:p>
            <a:endParaRPr lang="en-US" dirty="0"/>
          </a:p>
        </p:txBody>
      </p:sp>
    </p:spTree>
    <p:extLst>
      <p:ext uri="{BB962C8B-B14F-4D97-AF65-F5344CB8AC3E}">
        <p14:creationId xmlns:p14="http://schemas.microsoft.com/office/powerpoint/2010/main" val="311529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E10A55-AA65-4E1E-A20B-CD585190D146}"/>
              </a:ext>
            </a:extLst>
          </p:cNvPr>
          <p:cNvSpPr txBox="1">
            <a:spLocks/>
          </p:cNvSpPr>
          <p:nvPr/>
        </p:nvSpPr>
        <p:spPr>
          <a:xfrm>
            <a:off x="743932" y="960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Some of the biggest computational biology papers</a:t>
            </a:r>
            <a:endParaRPr lang="en-US" dirty="0"/>
          </a:p>
        </p:txBody>
      </p:sp>
      <p:pic>
        <p:nvPicPr>
          <p:cNvPr id="7" name="Picture 6">
            <a:extLst>
              <a:ext uri="{FF2B5EF4-FFF2-40B4-BE49-F238E27FC236}">
                <a16:creationId xmlns:a16="http://schemas.microsoft.com/office/drawing/2014/main" id="{2766BE13-66FF-48C9-9A74-E450B16C30E0}"/>
              </a:ext>
            </a:extLst>
          </p:cNvPr>
          <p:cNvPicPr>
            <a:picLocks noChangeAspect="1"/>
          </p:cNvPicPr>
          <p:nvPr/>
        </p:nvPicPr>
        <p:blipFill rotWithShape="1">
          <a:blip r:embed="rId2"/>
          <a:srcRect l="40519" t="28316" r="10340" b="43230"/>
          <a:stretch/>
        </p:blipFill>
        <p:spPr>
          <a:xfrm>
            <a:off x="352327" y="1421639"/>
            <a:ext cx="5932602" cy="3721357"/>
          </a:xfrm>
          <a:prstGeom prst="rect">
            <a:avLst/>
          </a:prstGeom>
        </p:spPr>
      </p:pic>
      <p:sp>
        <p:nvSpPr>
          <p:cNvPr id="8" name="Rectangle 7">
            <a:extLst>
              <a:ext uri="{FF2B5EF4-FFF2-40B4-BE49-F238E27FC236}">
                <a16:creationId xmlns:a16="http://schemas.microsoft.com/office/drawing/2014/main" id="{6C89FF48-CD4A-4C40-BD14-9E4010D7A4ED}"/>
              </a:ext>
            </a:extLst>
          </p:cNvPr>
          <p:cNvSpPr/>
          <p:nvPr/>
        </p:nvSpPr>
        <p:spPr>
          <a:xfrm>
            <a:off x="789889" y="5198587"/>
            <a:ext cx="5257800" cy="1661993"/>
          </a:xfrm>
          <a:prstGeom prst="rect">
            <a:avLst/>
          </a:prstGeom>
        </p:spPr>
        <p:txBody>
          <a:bodyPr wrap="square">
            <a:spAutoFit/>
          </a:bodyPr>
          <a:lstStyle/>
          <a:p>
            <a:r>
              <a:rPr lang="en-US" dirty="0"/>
              <a:t>44,292 citations (Aug. 2021)</a:t>
            </a:r>
          </a:p>
          <a:p>
            <a:r>
              <a:rPr lang="en-US" dirty="0"/>
              <a:t>8 pages</a:t>
            </a:r>
          </a:p>
          <a:p>
            <a:endParaRPr lang="en-US" dirty="0"/>
          </a:p>
          <a:p>
            <a:r>
              <a:rPr lang="en-US" dirty="0"/>
              <a:t>As of 2014 this was the 41</a:t>
            </a:r>
            <a:r>
              <a:rPr lang="en-US" baseline="30000" dirty="0"/>
              <a:t>st</a:t>
            </a:r>
            <a:r>
              <a:rPr lang="en-US" dirty="0"/>
              <a:t> highest cited paper in all of science.</a:t>
            </a:r>
          </a:p>
          <a:p>
            <a:r>
              <a:rPr lang="en-US" sz="1200" dirty="0"/>
              <a:t>https://www.nature.com/news/the-top-100-papers-1.16224</a:t>
            </a:r>
          </a:p>
        </p:txBody>
      </p:sp>
      <p:sp>
        <p:nvSpPr>
          <p:cNvPr id="9" name="Rectangle 8">
            <a:extLst>
              <a:ext uri="{FF2B5EF4-FFF2-40B4-BE49-F238E27FC236}">
                <a16:creationId xmlns:a16="http://schemas.microsoft.com/office/drawing/2014/main" id="{70F8AB10-D0DA-4475-A306-D3B8AA94B8E0}"/>
              </a:ext>
            </a:extLst>
          </p:cNvPr>
          <p:cNvSpPr/>
          <p:nvPr/>
        </p:nvSpPr>
        <p:spPr>
          <a:xfrm>
            <a:off x="7748832" y="5627832"/>
            <a:ext cx="4201607" cy="923330"/>
          </a:xfrm>
          <a:prstGeom prst="rect">
            <a:avLst/>
          </a:prstGeom>
        </p:spPr>
        <p:txBody>
          <a:bodyPr wrap="square">
            <a:spAutoFit/>
          </a:bodyPr>
          <a:lstStyle/>
          <a:p>
            <a:r>
              <a:rPr lang="en-US" dirty="0"/>
              <a:t>Review paper</a:t>
            </a:r>
          </a:p>
          <a:p>
            <a:r>
              <a:rPr lang="en-US" dirty="0"/>
              <a:t>2,612 citations (Aug. 2021)</a:t>
            </a:r>
          </a:p>
          <a:p>
            <a:r>
              <a:rPr lang="en-US" dirty="0"/>
              <a:t>31 pages</a:t>
            </a:r>
          </a:p>
        </p:txBody>
      </p:sp>
      <p:pic>
        <p:nvPicPr>
          <p:cNvPr id="10" name="Picture 9">
            <a:extLst>
              <a:ext uri="{FF2B5EF4-FFF2-40B4-BE49-F238E27FC236}">
                <a16:creationId xmlns:a16="http://schemas.microsoft.com/office/drawing/2014/main" id="{CFA1BDF1-11F2-473F-B598-2481A55A5C15}"/>
              </a:ext>
            </a:extLst>
          </p:cNvPr>
          <p:cNvPicPr>
            <a:picLocks noChangeAspect="1"/>
          </p:cNvPicPr>
          <p:nvPr/>
        </p:nvPicPr>
        <p:blipFill rotWithShape="1">
          <a:blip r:embed="rId3"/>
          <a:srcRect l="9819" t="23914" r="28016" b="15278"/>
          <a:stretch/>
        </p:blipFill>
        <p:spPr>
          <a:xfrm>
            <a:off x="5844017" y="2259559"/>
            <a:ext cx="5995656" cy="3176802"/>
          </a:xfrm>
          <a:prstGeom prst="rect">
            <a:avLst/>
          </a:prstGeom>
        </p:spPr>
      </p:pic>
    </p:spTree>
    <p:extLst>
      <p:ext uri="{BB962C8B-B14F-4D97-AF65-F5344CB8AC3E}">
        <p14:creationId xmlns:p14="http://schemas.microsoft.com/office/powerpoint/2010/main" val="208050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E10A55-AA65-4E1E-A20B-CD585190D146}"/>
              </a:ext>
            </a:extLst>
          </p:cNvPr>
          <p:cNvSpPr txBox="1">
            <a:spLocks/>
          </p:cNvSpPr>
          <p:nvPr/>
        </p:nvSpPr>
        <p:spPr>
          <a:xfrm>
            <a:off x="743932" y="960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Some of the biggest computational biology papers</a:t>
            </a:r>
            <a:endParaRPr lang="en-US" dirty="0"/>
          </a:p>
        </p:txBody>
      </p:sp>
      <p:sp>
        <p:nvSpPr>
          <p:cNvPr id="8" name="Rectangle 7">
            <a:extLst>
              <a:ext uri="{FF2B5EF4-FFF2-40B4-BE49-F238E27FC236}">
                <a16:creationId xmlns:a16="http://schemas.microsoft.com/office/drawing/2014/main" id="{6C89FF48-CD4A-4C40-BD14-9E4010D7A4ED}"/>
              </a:ext>
            </a:extLst>
          </p:cNvPr>
          <p:cNvSpPr/>
          <p:nvPr/>
        </p:nvSpPr>
        <p:spPr>
          <a:xfrm>
            <a:off x="365683" y="5304666"/>
            <a:ext cx="5257800" cy="923330"/>
          </a:xfrm>
          <a:prstGeom prst="rect">
            <a:avLst/>
          </a:prstGeom>
        </p:spPr>
        <p:txBody>
          <a:bodyPr wrap="square">
            <a:spAutoFit/>
          </a:bodyPr>
          <a:lstStyle/>
          <a:p>
            <a:r>
              <a:rPr lang="en-US" dirty="0"/>
              <a:t>Review paper</a:t>
            </a:r>
          </a:p>
          <a:p>
            <a:r>
              <a:rPr lang="en-US" dirty="0"/>
              <a:t>942 citations (Aug. 2021)</a:t>
            </a:r>
          </a:p>
          <a:p>
            <a:r>
              <a:rPr lang="en-US" dirty="0"/>
              <a:t>19 pages</a:t>
            </a:r>
          </a:p>
        </p:txBody>
      </p:sp>
      <p:sp>
        <p:nvSpPr>
          <p:cNvPr id="9" name="Rectangle 8">
            <a:extLst>
              <a:ext uri="{FF2B5EF4-FFF2-40B4-BE49-F238E27FC236}">
                <a16:creationId xmlns:a16="http://schemas.microsoft.com/office/drawing/2014/main" id="{70F8AB10-D0DA-4475-A306-D3B8AA94B8E0}"/>
              </a:ext>
            </a:extLst>
          </p:cNvPr>
          <p:cNvSpPr/>
          <p:nvPr/>
        </p:nvSpPr>
        <p:spPr>
          <a:xfrm>
            <a:off x="7748832" y="5627832"/>
            <a:ext cx="4201607" cy="646331"/>
          </a:xfrm>
          <a:prstGeom prst="rect">
            <a:avLst/>
          </a:prstGeom>
        </p:spPr>
        <p:txBody>
          <a:bodyPr wrap="square">
            <a:spAutoFit/>
          </a:bodyPr>
          <a:lstStyle/>
          <a:p>
            <a:r>
              <a:rPr lang="en-US" dirty="0"/>
              <a:t>Textbook</a:t>
            </a:r>
          </a:p>
          <a:p>
            <a:r>
              <a:rPr lang="en-US" dirty="0"/>
              <a:t>7465 citations (Aug. 2021)</a:t>
            </a:r>
          </a:p>
        </p:txBody>
      </p:sp>
      <p:pic>
        <p:nvPicPr>
          <p:cNvPr id="3" name="Picture 2">
            <a:extLst>
              <a:ext uri="{FF2B5EF4-FFF2-40B4-BE49-F238E27FC236}">
                <a16:creationId xmlns:a16="http://schemas.microsoft.com/office/drawing/2014/main" id="{DCED4B10-177C-436D-B685-DCACBC0C73BB}"/>
              </a:ext>
            </a:extLst>
          </p:cNvPr>
          <p:cNvPicPr>
            <a:picLocks noChangeAspect="1"/>
          </p:cNvPicPr>
          <p:nvPr/>
        </p:nvPicPr>
        <p:blipFill rotWithShape="1">
          <a:blip r:embed="rId2"/>
          <a:srcRect l="20026" t="17633" r="29253" b="41542"/>
          <a:stretch/>
        </p:blipFill>
        <p:spPr>
          <a:xfrm>
            <a:off x="334260" y="2309566"/>
            <a:ext cx="6368198" cy="2776379"/>
          </a:xfrm>
          <a:prstGeom prst="rect">
            <a:avLst/>
          </a:prstGeom>
        </p:spPr>
      </p:pic>
      <p:pic>
        <p:nvPicPr>
          <p:cNvPr id="4" name="Picture 3">
            <a:extLst>
              <a:ext uri="{FF2B5EF4-FFF2-40B4-BE49-F238E27FC236}">
                <a16:creationId xmlns:a16="http://schemas.microsoft.com/office/drawing/2014/main" id="{E19CF502-0944-4407-89BA-3A38C1295FB0}"/>
              </a:ext>
            </a:extLst>
          </p:cNvPr>
          <p:cNvPicPr>
            <a:picLocks noChangeAspect="1"/>
          </p:cNvPicPr>
          <p:nvPr/>
        </p:nvPicPr>
        <p:blipFill rotWithShape="1">
          <a:blip r:embed="rId3"/>
          <a:srcRect l="23245" t="17595" r="21955" b="67422"/>
          <a:stretch/>
        </p:blipFill>
        <p:spPr>
          <a:xfrm>
            <a:off x="6831684" y="3429000"/>
            <a:ext cx="5118755" cy="1516155"/>
          </a:xfrm>
          <a:prstGeom prst="rect">
            <a:avLst/>
          </a:prstGeom>
        </p:spPr>
      </p:pic>
    </p:spTree>
    <p:extLst>
      <p:ext uri="{BB962C8B-B14F-4D97-AF65-F5344CB8AC3E}">
        <p14:creationId xmlns:p14="http://schemas.microsoft.com/office/powerpoint/2010/main" val="4109431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464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6E313E-75CD-4B0E-93BA-369C5D160A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1048" y="-3962404"/>
            <a:ext cx="19178955" cy="14384217"/>
          </a:xfrm>
          <a:prstGeom prst="rect">
            <a:avLst/>
          </a:prstGeom>
        </p:spPr>
      </p:pic>
    </p:spTree>
    <p:extLst>
      <p:ext uri="{BB962C8B-B14F-4D97-AF65-F5344CB8AC3E}">
        <p14:creationId xmlns:p14="http://schemas.microsoft.com/office/powerpoint/2010/main" val="421512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5">
            <a:extLst>
              <a:ext uri="{FF2B5EF4-FFF2-40B4-BE49-F238E27FC236}">
                <a16:creationId xmlns:a16="http://schemas.microsoft.com/office/drawing/2014/main" id="{6FAE1728-66BD-4992-A568-E4ABB897961A}"/>
              </a:ext>
            </a:extLst>
          </p:cNvPr>
          <p:cNvSpPr>
            <a:spLocks noGrp="1" noChangeArrowheads="1"/>
          </p:cNvSpPr>
          <p:nvPr>
            <p:ph type="ctrTitle"/>
          </p:nvPr>
        </p:nvSpPr>
        <p:spPr>
          <a:xfrm>
            <a:off x="478971" y="1828801"/>
            <a:ext cx="11219543" cy="1470025"/>
          </a:xfrm>
        </p:spPr>
        <p:txBody>
          <a:bodyPr>
            <a:noAutofit/>
          </a:bodyPr>
          <a:lstStyle/>
          <a:p>
            <a:pPr eaLnBrk="1" hangingPunct="1"/>
            <a:r>
              <a:rPr lang="en-US" altLang="en-US" sz="4400" dirty="0"/>
              <a:t>All biology is becoming computational, much the same way it has became molecular … Otherwise </a:t>
            </a:r>
            <a:r>
              <a:rPr lang="ja-JP" altLang="en-US" sz="4400" dirty="0"/>
              <a:t>“</a:t>
            </a:r>
            <a:r>
              <a:rPr lang="en-US" altLang="ja-JP" sz="4400" dirty="0"/>
              <a:t>low input, high throughput and no output science</a:t>
            </a:r>
            <a:r>
              <a:rPr lang="ja-JP" altLang="en-US" sz="4400" dirty="0"/>
              <a:t>”</a:t>
            </a:r>
            <a:endParaRPr lang="en-US" altLang="en-US" sz="3200" dirty="0"/>
          </a:p>
        </p:txBody>
      </p:sp>
      <p:sp>
        <p:nvSpPr>
          <p:cNvPr id="33794" name="Content Placeholder 2">
            <a:extLst>
              <a:ext uri="{FF2B5EF4-FFF2-40B4-BE49-F238E27FC236}">
                <a16:creationId xmlns:a16="http://schemas.microsoft.com/office/drawing/2014/main" id="{AA2A99AC-5157-49F1-BE54-4A344DB758A1}"/>
              </a:ext>
            </a:extLst>
          </p:cNvPr>
          <p:cNvSpPr>
            <a:spLocks noGrp="1" noChangeArrowheads="1"/>
          </p:cNvSpPr>
          <p:nvPr>
            <p:ph type="subTitle" idx="1"/>
          </p:nvPr>
        </p:nvSpPr>
        <p:spPr>
          <a:xfrm>
            <a:off x="5486400" y="4422775"/>
            <a:ext cx="3810000" cy="1219200"/>
          </a:xfrm>
        </p:spPr>
        <p:txBody>
          <a:bodyPr>
            <a:normAutofit/>
          </a:bodyPr>
          <a:lstStyle/>
          <a:p>
            <a:pPr eaLnBrk="1" hangingPunct="1"/>
            <a:r>
              <a:rPr lang="en-US" altLang="en-US" sz="3200"/>
              <a:t>--- Sydney Brenner</a:t>
            </a:r>
          </a:p>
          <a:p>
            <a:pPr eaLnBrk="1" hangingPunct="1"/>
            <a:r>
              <a:rPr lang="en-US" altLang="en-US" sz="3200"/>
              <a:t>       2002 Nobel Prize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D6EF07EE-FA94-4305-8D45-7BE525A1015A}"/>
              </a:ext>
            </a:extLst>
          </p:cNvPr>
          <p:cNvSpPr>
            <a:spLocks noGrp="1" noChangeArrowheads="1"/>
          </p:cNvSpPr>
          <p:nvPr>
            <p:ph type="title"/>
          </p:nvPr>
        </p:nvSpPr>
        <p:spPr>
          <a:xfrm>
            <a:off x="638629" y="304800"/>
            <a:ext cx="11030857" cy="1143000"/>
          </a:xfrm>
        </p:spPr>
        <p:txBody>
          <a:bodyPr>
            <a:normAutofit fontScale="90000"/>
          </a:bodyPr>
          <a:lstStyle/>
          <a:p>
            <a:r>
              <a:rPr lang="en-US" altLang="en-US" sz="5400" b="1" dirty="0"/>
              <a:t>Bioinformatics and Computational Biology</a:t>
            </a:r>
          </a:p>
        </p:txBody>
      </p:sp>
      <p:sp>
        <p:nvSpPr>
          <p:cNvPr id="34818" name="Content Placeholder 2">
            <a:extLst>
              <a:ext uri="{FF2B5EF4-FFF2-40B4-BE49-F238E27FC236}">
                <a16:creationId xmlns:a16="http://schemas.microsoft.com/office/drawing/2014/main" id="{1055D4D8-CF84-4581-BF1E-1DA5A53DAEA8}"/>
              </a:ext>
            </a:extLst>
          </p:cNvPr>
          <p:cNvSpPr>
            <a:spLocks noGrp="1" noChangeArrowheads="1"/>
          </p:cNvSpPr>
          <p:nvPr>
            <p:ph idx="1"/>
          </p:nvPr>
        </p:nvSpPr>
        <p:spPr>
          <a:xfrm>
            <a:off x="638629" y="1828800"/>
            <a:ext cx="10885714" cy="4648200"/>
          </a:xfrm>
        </p:spPr>
        <p:txBody>
          <a:bodyPr>
            <a:normAutofit/>
          </a:bodyPr>
          <a:lstStyle/>
          <a:p>
            <a:r>
              <a:rPr lang="en-US" altLang="en-US" sz="4000" dirty="0"/>
              <a:t>Interdisciplinary </a:t>
            </a:r>
          </a:p>
          <a:p>
            <a:pPr lvl="1"/>
            <a:r>
              <a:rPr lang="en-US" altLang="en-US" sz="3600" dirty="0"/>
              <a:t>Statistics, Biology, Computer Science</a:t>
            </a:r>
          </a:p>
          <a:p>
            <a:r>
              <a:rPr lang="en-US" altLang="en-US" sz="4000" dirty="0"/>
              <a:t>Applied</a:t>
            </a:r>
          </a:p>
          <a:p>
            <a:pPr lvl="1"/>
            <a:r>
              <a:rPr lang="en-US" altLang="en-US" sz="3600" dirty="0"/>
              <a:t>From freshman to postdocs</a:t>
            </a:r>
          </a:p>
          <a:p>
            <a:pPr lvl="1"/>
            <a:r>
              <a:rPr lang="en-US" altLang="en-US" sz="3600" dirty="0"/>
              <a:t>Useful training for many</a:t>
            </a:r>
          </a:p>
          <a:p>
            <a:pPr lvl="1"/>
            <a:r>
              <a:rPr lang="en-US" altLang="en-US" sz="3600" dirty="0"/>
              <a:t>The more you practice, the better you get</a:t>
            </a:r>
          </a:p>
          <a:p>
            <a:r>
              <a:rPr lang="en-US" altLang="en-US" sz="4000" dirty="0"/>
              <a:t>Moves with technology development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1538-EDAE-4ECA-BD7B-D11D9C4BCEC1}"/>
              </a:ext>
            </a:extLst>
          </p:cNvPr>
          <p:cNvSpPr>
            <a:spLocks noGrp="1"/>
          </p:cNvSpPr>
          <p:nvPr>
            <p:ph type="title"/>
          </p:nvPr>
        </p:nvSpPr>
        <p:spPr>
          <a:xfrm>
            <a:off x="838200" y="18255"/>
            <a:ext cx="10515600" cy="1325563"/>
          </a:xfrm>
        </p:spPr>
        <p:txBody>
          <a:bodyPr>
            <a:normAutofit/>
          </a:bodyPr>
          <a:lstStyle/>
          <a:p>
            <a:r>
              <a:rPr lang="en-US" sz="5400" dirty="0"/>
              <a:t>Definitions</a:t>
            </a:r>
          </a:p>
        </p:txBody>
      </p:sp>
      <p:sp>
        <p:nvSpPr>
          <p:cNvPr id="3" name="Content Placeholder 2">
            <a:extLst>
              <a:ext uri="{FF2B5EF4-FFF2-40B4-BE49-F238E27FC236}">
                <a16:creationId xmlns:a16="http://schemas.microsoft.com/office/drawing/2014/main" id="{B1136987-5A38-4D60-9071-C1D876B43CCB}"/>
              </a:ext>
            </a:extLst>
          </p:cNvPr>
          <p:cNvSpPr>
            <a:spLocks noGrp="1"/>
          </p:cNvSpPr>
          <p:nvPr>
            <p:ph idx="1"/>
          </p:nvPr>
        </p:nvSpPr>
        <p:spPr>
          <a:xfrm>
            <a:off x="838200" y="1307805"/>
            <a:ext cx="10515600" cy="5348176"/>
          </a:xfrm>
        </p:spPr>
        <p:txBody>
          <a:bodyPr>
            <a:normAutofit/>
          </a:bodyPr>
          <a:lstStyle/>
          <a:p>
            <a:r>
              <a:rPr lang="en-US" sz="3200" b="1" dirty="0"/>
              <a:t>Bioinformatics</a:t>
            </a:r>
            <a:r>
              <a:rPr lang="en-US" sz="3200" dirty="0"/>
              <a:t>: </a:t>
            </a:r>
            <a:r>
              <a:rPr lang="en-US" sz="3200" u="sng" dirty="0"/>
              <a:t>Research, development, or application of computational tools</a:t>
            </a:r>
            <a:r>
              <a:rPr lang="en-US" sz="3200" dirty="0"/>
              <a:t> and approaches for expanding the use of biological, medical, behavioral or health data, including those to acquire, store, organize, archive, analyze, or visualize such data. </a:t>
            </a:r>
          </a:p>
          <a:p>
            <a:r>
              <a:rPr lang="en-US" sz="3200" b="1" dirty="0"/>
              <a:t>Computational Biology</a:t>
            </a:r>
            <a:r>
              <a:rPr lang="en-US" sz="3200" dirty="0"/>
              <a:t>: The development and application of </a:t>
            </a:r>
            <a:r>
              <a:rPr lang="en-US" sz="3200" u="sng" dirty="0"/>
              <a:t>data-analytical and theoretical methods</a:t>
            </a:r>
            <a:r>
              <a:rPr lang="en-US" sz="3200" dirty="0"/>
              <a:t>, </a:t>
            </a:r>
            <a:r>
              <a:rPr lang="en-US" sz="3200" u="sng" dirty="0"/>
              <a:t>mathematical modeling and computational simulation techniques </a:t>
            </a:r>
            <a:r>
              <a:rPr lang="en-US" sz="3200" dirty="0"/>
              <a:t>to the study of biological, behavioral, and social systems</a:t>
            </a:r>
          </a:p>
          <a:p>
            <a:pPr marL="0" indent="0">
              <a:buNone/>
            </a:pPr>
            <a:r>
              <a:rPr lang="en-US" sz="3200" dirty="0"/>
              <a:t>NIH definitions (2000)</a:t>
            </a:r>
          </a:p>
        </p:txBody>
      </p:sp>
    </p:spTree>
    <p:extLst>
      <p:ext uri="{BB962C8B-B14F-4D97-AF65-F5344CB8AC3E}">
        <p14:creationId xmlns:p14="http://schemas.microsoft.com/office/powerpoint/2010/main" val="362917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1538-EDAE-4ECA-BD7B-D11D9C4BCEC1}"/>
              </a:ext>
            </a:extLst>
          </p:cNvPr>
          <p:cNvSpPr>
            <a:spLocks noGrp="1"/>
          </p:cNvSpPr>
          <p:nvPr>
            <p:ph type="title"/>
          </p:nvPr>
        </p:nvSpPr>
        <p:spPr>
          <a:xfrm>
            <a:off x="838200" y="18255"/>
            <a:ext cx="10515600" cy="2416600"/>
          </a:xfrm>
        </p:spPr>
        <p:txBody>
          <a:bodyPr>
            <a:normAutofit fontScale="90000"/>
          </a:bodyPr>
          <a:lstStyle/>
          <a:p>
            <a:pPr algn="ctr"/>
            <a:r>
              <a:rPr lang="en-US" sz="7200" dirty="0"/>
              <a:t>Why use computational methods?</a:t>
            </a:r>
          </a:p>
        </p:txBody>
      </p:sp>
      <p:sp>
        <p:nvSpPr>
          <p:cNvPr id="3" name="Content Placeholder 2">
            <a:extLst>
              <a:ext uri="{FF2B5EF4-FFF2-40B4-BE49-F238E27FC236}">
                <a16:creationId xmlns:a16="http://schemas.microsoft.com/office/drawing/2014/main" id="{B1136987-5A38-4D60-9071-C1D876B43CCB}"/>
              </a:ext>
            </a:extLst>
          </p:cNvPr>
          <p:cNvSpPr>
            <a:spLocks noGrp="1"/>
          </p:cNvSpPr>
          <p:nvPr>
            <p:ph idx="1"/>
          </p:nvPr>
        </p:nvSpPr>
        <p:spPr>
          <a:xfrm>
            <a:off x="838200" y="2434855"/>
            <a:ext cx="10515600" cy="4221125"/>
          </a:xfrm>
        </p:spPr>
        <p:txBody>
          <a:bodyPr>
            <a:normAutofit lnSpcReduction="10000"/>
          </a:bodyPr>
          <a:lstStyle/>
          <a:p>
            <a:r>
              <a:rPr lang="en-US" sz="7200" b="1" dirty="0"/>
              <a:t>Data is big</a:t>
            </a:r>
          </a:p>
          <a:p>
            <a:r>
              <a:rPr lang="en-US" sz="7200" b="1" dirty="0"/>
              <a:t>Problems are hard</a:t>
            </a:r>
          </a:p>
          <a:p>
            <a:r>
              <a:rPr lang="en-US" sz="7200" b="1" dirty="0"/>
              <a:t>Novel technology requires novel solutions</a:t>
            </a:r>
          </a:p>
          <a:p>
            <a:endParaRPr lang="en-US" sz="7200" b="1" dirty="0"/>
          </a:p>
          <a:p>
            <a:endParaRPr lang="en-US" sz="7200" b="1" dirty="0"/>
          </a:p>
          <a:p>
            <a:endParaRPr lang="en-US" sz="7200" dirty="0"/>
          </a:p>
        </p:txBody>
      </p:sp>
    </p:spTree>
    <p:extLst>
      <p:ext uri="{BB962C8B-B14F-4D97-AF65-F5344CB8AC3E}">
        <p14:creationId xmlns:p14="http://schemas.microsoft.com/office/powerpoint/2010/main" val="363030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757B5-983D-4770-82FF-AD73B4B7DB7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60914" y="1903"/>
            <a:ext cx="9231086" cy="6856097"/>
          </a:xfrm>
          <a:prstGeom prst="rect">
            <a:avLst/>
          </a:prstGeom>
        </p:spPr>
      </p:pic>
      <p:sp>
        <p:nvSpPr>
          <p:cNvPr id="2" name="Rectangle 1">
            <a:extLst>
              <a:ext uri="{FF2B5EF4-FFF2-40B4-BE49-F238E27FC236}">
                <a16:creationId xmlns:a16="http://schemas.microsoft.com/office/drawing/2014/main" id="{4F87AE53-94AA-4D39-AFBF-ABC28C796B6C}"/>
              </a:ext>
            </a:extLst>
          </p:cNvPr>
          <p:cNvSpPr/>
          <p:nvPr/>
        </p:nvSpPr>
        <p:spPr>
          <a:xfrm>
            <a:off x="0" y="128995"/>
            <a:ext cx="1866217" cy="523220"/>
          </a:xfrm>
          <a:prstGeom prst="rect">
            <a:avLst/>
          </a:prstGeom>
        </p:spPr>
        <p:txBody>
          <a:bodyPr wrap="none">
            <a:spAutoFit/>
          </a:bodyPr>
          <a:lstStyle/>
          <a:p>
            <a:r>
              <a:rPr lang="en-US" sz="2800" b="1" dirty="0"/>
              <a:t>Data is big</a:t>
            </a:r>
          </a:p>
        </p:txBody>
      </p:sp>
    </p:spTree>
    <p:extLst>
      <p:ext uri="{BB962C8B-B14F-4D97-AF65-F5344CB8AC3E}">
        <p14:creationId xmlns:p14="http://schemas.microsoft.com/office/powerpoint/2010/main" val="560658863"/>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ustom 1">
      <a:majorFont>
        <a:latin typeface="Consolas"/>
        <a:ea typeface=""/>
        <a:cs typeface=""/>
      </a:majorFont>
      <a:minorFont>
        <a:latin typeface="Bahnschrif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6763</TotalTime>
  <Words>1014</Words>
  <Application>Microsoft Office PowerPoint</Application>
  <PresentationFormat>Widescreen</PresentationFormat>
  <Paragraphs>187</Paragraphs>
  <Slides>32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Bahnschrift</vt:lpstr>
      <vt:lpstr>Calibri</vt:lpstr>
      <vt:lpstr>Consolas</vt:lpstr>
      <vt:lpstr>Courier New</vt:lpstr>
      <vt:lpstr>Office Theme</vt:lpstr>
      <vt:lpstr>Computational Biology &amp; Bioinformatics</vt:lpstr>
      <vt:lpstr>PowerPoint Presentation</vt:lpstr>
      <vt:lpstr>PowerPoint Presentation</vt:lpstr>
      <vt:lpstr>PowerPoint Presentation</vt:lpstr>
      <vt:lpstr>All biology is becoming computational, much the same way it has became molecular … Otherwise “low input, high throughput and no output science”</vt:lpstr>
      <vt:lpstr>Bioinformatics and Computational Biology</vt:lpstr>
      <vt:lpstr>Definitions</vt:lpstr>
      <vt:lpstr>Why use computational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computational biology problems</vt:lpstr>
      <vt:lpstr>Examples of computational biology problems</vt:lpstr>
      <vt:lpstr>Examples of computational biology problems</vt:lpstr>
      <vt:lpstr>Examples of computational biology problems</vt:lpstr>
      <vt:lpstr>Examples of computational biology problems</vt:lpstr>
      <vt:lpstr>Examples of computational biology problems</vt:lpstr>
      <vt:lpstr>Examples of computational biology problems</vt:lpstr>
      <vt:lpstr>Examples of computational biology problems</vt:lpstr>
      <vt:lpstr>Why do YOU want to learn computational biology?</vt:lpstr>
      <vt:lpstr>Be a different kind of scientist</vt:lpstr>
      <vt:lpstr>Some of the biggest computational biology papers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Evangelista</dc:creator>
  <cp:lastModifiedBy>Dominic Evangelista</cp:lastModifiedBy>
  <cp:revision>59</cp:revision>
  <dcterms:created xsi:type="dcterms:W3CDTF">2021-07-15T19:16:20Z</dcterms:created>
  <dcterms:modified xsi:type="dcterms:W3CDTF">2021-08-13T18:57:29Z</dcterms:modified>
</cp:coreProperties>
</file>